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9" r:id="rId4"/>
    <p:sldId id="258" r:id="rId5"/>
    <p:sldId id="259" r:id="rId6"/>
    <p:sldId id="264" r:id="rId7"/>
    <p:sldId id="265" r:id="rId8"/>
    <p:sldId id="272" r:id="rId9"/>
    <p:sldId id="260" r:id="rId10"/>
    <p:sldId id="266" r:id="rId11"/>
    <p:sldId id="267" r:id="rId12"/>
    <p:sldId id="273" r:id="rId13"/>
    <p:sldId id="261" r:id="rId14"/>
    <p:sldId id="268" r:id="rId15"/>
    <p:sldId id="269" r:id="rId16"/>
    <p:sldId id="274" r:id="rId17"/>
    <p:sldId id="262" r:id="rId18"/>
    <p:sldId id="270" r:id="rId19"/>
    <p:sldId id="271" r:id="rId20"/>
    <p:sldId id="275" r:id="rId21"/>
    <p:sldId id="263" r:id="rId22"/>
    <p:sldId id="300" r:id="rId23"/>
    <p:sldId id="308" r:id="rId24"/>
    <p:sldId id="309" r:id="rId25"/>
    <p:sldId id="310" r:id="rId26"/>
    <p:sldId id="301" r:id="rId27"/>
    <p:sldId id="302" r:id="rId28"/>
    <p:sldId id="303" r:id="rId29"/>
    <p:sldId id="304" r:id="rId30"/>
    <p:sldId id="305" r:id="rId31"/>
    <p:sldId id="306" r:id="rId32"/>
    <p:sldId id="307" r:id="rId33"/>
    <p:sldId id="280" r:id="rId34"/>
    <p:sldId id="281" r:id="rId35"/>
    <p:sldId id="282" r:id="rId36"/>
    <p:sldId id="314" r:id="rId37"/>
    <p:sldId id="283" r:id="rId38"/>
    <p:sldId id="312" r:id="rId39"/>
    <p:sldId id="313" r:id="rId40"/>
    <p:sldId id="315" r:id="rId41"/>
    <p:sldId id="284" r:id="rId42"/>
    <p:sldId id="311" r:id="rId43"/>
    <p:sldId id="276" r:id="rId44"/>
    <p:sldId id="277" r:id="rId45"/>
    <p:sldId id="278" r:id="rId46"/>
    <p:sldId id="279" r:id="rId47"/>
    <p:sldId id="285" r:id="rId48"/>
    <p:sldId id="286" r:id="rId49"/>
    <p:sldId id="287" r:id="rId50"/>
    <p:sldId id="292" r:id="rId51"/>
    <p:sldId id="317" r:id="rId52"/>
    <p:sldId id="289" r:id="rId53"/>
    <p:sldId id="291" r:id="rId54"/>
    <p:sldId id="290" r:id="rId55"/>
    <p:sldId id="318" r:id="rId56"/>
    <p:sldId id="293" r:id="rId57"/>
    <p:sldId id="288" r:id="rId58"/>
    <p:sldId id="319" r:id="rId59"/>
    <p:sldId id="320" r:id="rId60"/>
    <p:sldId id="321" r:id="rId61"/>
    <p:sldId id="294" r:id="rId62"/>
    <p:sldId id="295" r:id="rId63"/>
    <p:sldId id="296" r:id="rId64"/>
    <p:sldId id="297" r:id="rId65"/>
    <p:sldId id="298" r:id="rId66"/>
    <p:sldId id="316" r:id="rId67"/>
    <p:sldId id="322"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498F819-C31F-4AB5-ACFB-2D2F5C1E65C6}"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3627312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498F819-C31F-4AB5-ACFB-2D2F5C1E65C6}"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2979741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498F819-C31F-4AB5-ACFB-2D2F5C1E65C6}"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370654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498F819-C31F-4AB5-ACFB-2D2F5C1E65C6}"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394088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98F819-C31F-4AB5-ACFB-2D2F5C1E65C6}"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3931443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498F819-C31F-4AB5-ACFB-2D2F5C1E65C6}" type="datetimeFigureOut">
              <a:rPr lang="en-GB" smtClean="0"/>
              <a:t>05/07/2024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2103230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498F819-C31F-4AB5-ACFB-2D2F5C1E65C6}" type="datetimeFigureOut">
              <a:rPr lang="en-GB" smtClean="0"/>
              <a:t>05/07/2024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960251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498F819-C31F-4AB5-ACFB-2D2F5C1E65C6}" type="datetimeFigureOut">
              <a:rPr lang="en-GB" smtClean="0"/>
              <a:t>05/07/2024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246108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98F819-C31F-4AB5-ACFB-2D2F5C1E65C6}" type="datetimeFigureOut">
              <a:rPr lang="en-GB" smtClean="0"/>
              <a:t>05/07/2024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4173077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98F819-C31F-4AB5-ACFB-2D2F5C1E65C6}" type="datetimeFigureOut">
              <a:rPr lang="en-GB" smtClean="0"/>
              <a:t>05/07/2024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225984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98F819-C31F-4AB5-ACFB-2D2F5C1E65C6}" type="datetimeFigureOut">
              <a:rPr lang="en-GB" smtClean="0"/>
              <a:t>05/07/2024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DCDC67-14BA-4F9B-944D-ACAF2232238E}" type="slidenum">
              <a:rPr lang="en-GB" smtClean="0"/>
              <a:t>‹#›</a:t>
            </a:fld>
            <a:endParaRPr lang="en-GB"/>
          </a:p>
        </p:txBody>
      </p:sp>
    </p:spTree>
    <p:extLst>
      <p:ext uri="{BB962C8B-B14F-4D97-AF65-F5344CB8AC3E}">
        <p14:creationId xmlns:p14="http://schemas.microsoft.com/office/powerpoint/2010/main" val="2933160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8F819-C31F-4AB5-ACFB-2D2F5C1E65C6}" type="datetimeFigureOut">
              <a:rPr lang="en-GB" smtClean="0"/>
              <a:t>05/07/2024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CDC67-14BA-4F9B-944D-ACAF2232238E}" type="slidenum">
              <a:rPr lang="en-GB" smtClean="0"/>
              <a:t>‹#›</a:t>
            </a:fld>
            <a:endParaRPr lang="en-GB"/>
          </a:p>
        </p:txBody>
      </p:sp>
    </p:spTree>
    <p:extLst>
      <p:ext uri="{BB962C8B-B14F-4D97-AF65-F5344CB8AC3E}">
        <p14:creationId xmlns:p14="http://schemas.microsoft.com/office/powerpoint/2010/main" val="590075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332656"/>
            <a:ext cx="7772400" cy="1470025"/>
          </a:xfrm>
        </p:spPr>
        <p:txBody>
          <a:bodyPr/>
          <a:lstStyle/>
          <a:p>
            <a:r>
              <a:rPr lang="en-GB" dirty="0" smtClean="0"/>
              <a:t>Computer Organization</a:t>
            </a:r>
            <a:endParaRPr lang="en-GB" dirty="0"/>
          </a:p>
        </p:txBody>
      </p:sp>
      <p:sp>
        <p:nvSpPr>
          <p:cNvPr id="3" name="Subtitle 2"/>
          <p:cNvSpPr>
            <a:spLocks noGrp="1"/>
          </p:cNvSpPr>
          <p:nvPr>
            <p:ph type="subTitle" idx="1"/>
          </p:nvPr>
        </p:nvSpPr>
        <p:spPr>
          <a:xfrm>
            <a:off x="467544" y="1988840"/>
            <a:ext cx="7920880" cy="3960440"/>
          </a:xfrm>
        </p:spPr>
        <p:txBody>
          <a:bodyPr/>
          <a:lstStyle/>
          <a:p>
            <a:endParaRPr lang="en-GB" dirty="0"/>
          </a:p>
        </p:txBody>
      </p:sp>
    </p:spTree>
    <p:extLst>
      <p:ext uri="{BB962C8B-B14F-4D97-AF65-F5344CB8AC3E}">
        <p14:creationId xmlns:p14="http://schemas.microsoft.com/office/powerpoint/2010/main" val="2344034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a:bodyPr>
          <a:lstStyle/>
          <a:p>
            <a:pPr marL="0" indent="0" fontAlgn="base">
              <a:buNone/>
            </a:pPr>
            <a:r>
              <a:rPr lang="en-GB" b="1" dirty="0">
                <a:latin typeface="Times New Roman" pitchFamily="18" charset="0"/>
                <a:cs typeface="Times New Roman" pitchFamily="18" charset="0"/>
              </a:rPr>
              <a:t>Advantages :</a:t>
            </a:r>
          </a:p>
          <a:p>
            <a:pPr fontAlgn="base"/>
            <a:r>
              <a:rPr lang="en-GB" dirty="0">
                <a:latin typeface="Times New Roman" pitchFamily="18" charset="0"/>
                <a:cs typeface="Times New Roman" pitchFamily="18" charset="0"/>
              </a:rPr>
              <a:t>Smaller in size as compared to the first generation </a:t>
            </a:r>
            <a:r>
              <a:rPr lang="en-GB" dirty="0" smtClean="0">
                <a:latin typeface="Times New Roman" pitchFamily="18" charset="0"/>
                <a:cs typeface="Times New Roman" pitchFamily="18" charset="0"/>
              </a:rPr>
              <a:t>computers.</a:t>
            </a:r>
            <a:r>
              <a:rPr lang="en-GB" dirty="0">
                <a:latin typeface="Times New Roman" pitchFamily="18" charset="0"/>
                <a:cs typeface="Times New Roman" pitchFamily="18" charset="0"/>
              </a:rPr>
              <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 Used less energy and were not heated.</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 Better speed and could calculate data in microseconds</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 Used faster peripherals like </a:t>
            </a:r>
            <a:r>
              <a:rPr lang="en-GB" b="1" dirty="0">
                <a:latin typeface="Times New Roman" pitchFamily="18" charset="0"/>
                <a:cs typeface="Times New Roman" pitchFamily="18" charset="0"/>
              </a:rPr>
              <a:t>tape drives, magnetic disks,</a:t>
            </a:r>
            <a:r>
              <a:rPr lang="en-GB" dirty="0">
                <a:latin typeface="Times New Roman" pitchFamily="18" charset="0"/>
                <a:cs typeface="Times New Roman" pitchFamily="18" charset="0"/>
              </a:rPr>
              <a:t> printer etc.</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 Used</a:t>
            </a:r>
            <a:r>
              <a:rPr lang="en-GB" b="1" dirty="0">
                <a:latin typeface="Times New Roman" pitchFamily="18" charset="0"/>
                <a:cs typeface="Times New Roman" pitchFamily="18" charset="0"/>
              </a:rPr>
              <a:t> Assembly language instead of </a:t>
            </a:r>
            <a:r>
              <a:rPr lang="en-GB" dirty="0" smtClean="0">
                <a:latin typeface="Times New Roman" pitchFamily="18" charset="0"/>
                <a:cs typeface="Times New Roman" pitchFamily="18" charset="0"/>
              </a:rPr>
              <a:t>machine language.</a:t>
            </a:r>
            <a:endParaRPr lang="en-GB" dirty="0">
              <a:latin typeface="Times New Roman" pitchFamily="18" charset="0"/>
              <a:cs typeface="Times New Roman" pitchFamily="18" charset="0"/>
            </a:endParaRPr>
          </a:p>
          <a:p>
            <a:endParaRPr lang="en-GB" dirty="0"/>
          </a:p>
        </p:txBody>
      </p:sp>
    </p:spTree>
    <p:extLst>
      <p:ext uri="{BB962C8B-B14F-4D97-AF65-F5344CB8AC3E}">
        <p14:creationId xmlns:p14="http://schemas.microsoft.com/office/powerpoint/2010/main" val="873471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lstStyle/>
          <a:p>
            <a:pPr marL="0" indent="0" fontAlgn="base">
              <a:buNone/>
            </a:pPr>
            <a:r>
              <a:rPr lang="en-GB" b="1" dirty="0" smtClean="0"/>
              <a:t>Disadvantages</a:t>
            </a:r>
          </a:p>
          <a:p>
            <a:pPr fontAlgn="base"/>
            <a:r>
              <a:rPr lang="en-GB" dirty="0" smtClean="0"/>
              <a:t>Cooling </a:t>
            </a:r>
            <a:r>
              <a:rPr lang="en-GB" dirty="0"/>
              <a:t>system was required</a:t>
            </a:r>
          </a:p>
          <a:p>
            <a:pPr fontAlgn="base"/>
            <a:r>
              <a:rPr lang="en-GB" dirty="0"/>
              <a:t>Costly and not </a:t>
            </a:r>
            <a:r>
              <a:rPr lang="en-GB" dirty="0" smtClean="0"/>
              <a:t>versatile</a:t>
            </a:r>
          </a:p>
          <a:p>
            <a:pPr fontAlgn="base"/>
            <a:r>
              <a:rPr lang="en-GB" dirty="0" smtClean="0"/>
              <a:t>Constant </a:t>
            </a:r>
            <a:r>
              <a:rPr lang="en-GB" dirty="0"/>
              <a:t>maintenance was </a:t>
            </a:r>
            <a:r>
              <a:rPr lang="en-GB" dirty="0" smtClean="0"/>
              <a:t>required</a:t>
            </a:r>
          </a:p>
          <a:p>
            <a:pPr fontAlgn="base"/>
            <a:r>
              <a:rPr lang="en-GB" dirty="0" smtClean="0"/>
              <a:t>Only </a:t>
            </a:r>
            <a:r>
              <a:rPr lang="en-GB" dirty="0"/>
              <a:t>used for specific purposes</a:t>
            </a:r>
          </a:p>
          <a:p>
            <a:pPr marL="0" indent="0">
              <a:buNone/>
            </a:pPr>
            <a:endParaRPr lang="en-GB" dirty="0"/>
          </a:p>
        </p:txBody>
      </p:sp>
    </p:spTree>
    <p:extLst>
      <p:ext uri="{BB962C8B-B14F-4D97-AF65-F5344CB8AC3E}">
        <p14:creationId xmlns:p14="http://schemas.microsoft.com/office/powerpoint/2010/main" val="2718769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7"/>
            <a:ext cx="400173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88024" y="323171"/>
            <a:ext cx="3960439" cy="39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5196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Third generation computers (1965-1974)</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latin typeface="Times New Roman" pitchFamily="18" charset="0"/>
                <a:cs typeface="Times New Roman" pitchFamily="18" charset="0"/>
              </a:rPr>
              <a:t>The development of the integrated circuit was the hallmark of the third generation of computers. </a:t>
            </a:r>
          </a:p>
          <a:p>
            <a:r>
              <a:rPr lang="en-GB" dirty="0" smtClean="0">
                <a:latin typeface="Times New Roman" pitchFamily="18" charset="0"/>
                <a:cs typeface="Times New Roman" pitchFamily="18" charset="0"/>
              </a:rPr>
              <a:t> Transistors were miniaturized and placed on </a:t>
            </a:r>
            <a:r>
              <a:rPr lang="en-GB" dirty="0" err="1" smtClean="0">
                <a:latin typeface="Times New Roman" pitchFamily="18" charset="0"/>
                <a:cs typeface="Times New Roman" pitchFamily="18" charset="0"/>
              </a:rPr>
              <a:t>siliconchips</a:t>
            </a:r>
            <a:r>
              <a:rPr lang="en-GB" dirty="0" smtClean="0">
                <a:latin typeface="Times New Roman" pitchFamily="18" charset="0"/>
                <a:cs typeface="Times New Roman" pitchFamily="18" charset="0"/>
              </a:rPr>
              <a:t>, called semiconductors.</a:t>
            </a:r>
          </a:p>
          <a:p>
            <a:r>
              <a:rPr lang="en-GB" dirty="0" smtClean="0">
                <a:latin typeface="Times New Roman" pitchFamily="18" charset="0"/>
                <a:cs typeface="Times New Roman" pitchFamily="18" charset="0"/>
              </a:rPr>
              <a:t>Instead of punched cards and printouts, users interacted with third generation computers through keyboards and monitors and interfaced with an operating system. </a:t>
            </a:r>
          </a:p>
          <a:p>
            <a:r>
              <a:rPr lang="en-GB" dirty="0" smtClean="0">
                <a:latin typeface="Times New Roman" pitchFamily="18" charset="0"/>
                <a:cs typeface="Times New Roman" pitchFamily="18" charset="0"/>
              </a:rPr>
              <a:t> Allowed the device to run many different applications at one time.</a:t>
            </a: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2026040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229600" cy="6192688"/>
          </a:xfrm>
        </p:spPr>
        <p:txBody>
          <a:bodyPr/>
          <a:lstStyle/>
          <a:p>
            <a:pPr marL="0" indent="0">
              <a:buNone/>
            </a:pPr>
            <a:r>
              <a:rPr lang="en-GB" dirty="0">
                <a:latin typeface="Times New Roman" pitchFamily="18" charset="0"/>
                <a:cs typeface="Times New Roman" pitchFamily="18" charset="0"/>
              </a:rPr>
              <a:t>An integrated circuit (IC), sometimes called a chip or microchip, is a semiconductor wafer on which thousands or millions of tiny resistors, capacitors, and transistors are fabricated.</a:t>
            </a:r>
          </a:p>
        </p:txBody>
      </p:sp>
    </p:spTree>
    <p:extLst>
      <p:ext uri="{BB962C8B-B14F-4D97-AF65-F5344CB8AC3E}">
        <p14:creationId xmlns:p14="http://schemas.microsoft.com/office/powerpoint/2010/main" val="3049485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pPr marL="0" indent="0">
              <a:buNone/>
            </a:pPr>
            <a:r>
              <a:rPr lang="en-GB" b="1" dirty="0" smtClean="0"/>
              <a:t>Advantages</a:t>
            </a:r>
          </a:p>
          <a:p>
            <a:r>
              <a:rPr lang="en-GB" dirty="0"/>
              <a:t>Smaller in size as compared to previous generations.</a:t>
            </a:r>
            <a:r>
              <a:rPr lang="en-GB" dirty="0" smtClean="0"/>
              <a:t/>
            </a:r>
            <a:br>
              <a:rPr lang="en-GB" dirty="0" smtClean="0"/>
            </a:br>
            <a:r>
              <a:rPr lang="en-GB" dirty="0"/>
              <a:t>• More reliable.</a:t>
            </a:r>
            <a:r>
              <a:rPr lang="en-GB" dirty="0" smtClean="0"/>
              <a:t/>
            </a:r>
            <a:br>
              <a:rPr lang="en-GB" dirty="0" smtClean="0"/>
            </a:br>
            <a:r>
              <a:rPr lang="en-GB" dirty="0"/>
              <a:t>• Used less energy.</a:t>
            </a:r>
            <a:r>
              <a:rPr lang="en-GB" dirty="0" smtClean="0"/>
              <a:t/>
            </a:r>
            <a:br>
              <a:rPr lang="en-GB" dirty="0" smtClean="0"/>
            </a:br>
            <a:r>
              <a:rPr lang="en-GB" dirty="0"/>
              <a:t>• Better speed and could calculate data in </a:t>
            </a:r>
            <a:r>
              <a:rPr lang="en-GB" dirty="0" smtClean="0"/>
              <a:t>nanoseconds.</a:t>
            </a:r>
          </a:p>
          <a:p>
            <a:pPr marL="0" indent="0">
              <a:buNone/>
            </a:pPr>
            <a:r>
              <a:rPr lang="en-GB" b="1" dirty="0" smtClean="0"/>
              <a:t>Disadvantages</a:t>
            </a:r>
          </a:p>
          <a:p>
            <a:pPr fontAlgn="base"/>
            <a:r>
              <a:rPr lang="en-GB" dirty="0"/>
              <a:t>Air conditioning was required.</a:t>
            </a:r>
          </a:p>
          <a:p>
            <a:pPr fontAlgn="base"/>
            <a:r>
              <a:rPr lang="en-GB" dirty="0"/>
              <a:t>Highly sophisticated technology required for the manufacturing of IC chips.</a:t>
            </a:r>
          </a:p>
          <a:p>
            <a:pPr marL="0" indent="0">
              <a:buNone/>
            </a:pPr>
            <a:endParaRPr lang="en-GB" b="1" dirty="0"/>
          </a:p>
        </p:txBody>
      </p:sp>
    </p:spTree>
    <p:extLst>
      <p:ext uri="{BB962C8B-B14F-4D97-AF65-F5344CB8AC3E}">
        <p14:creationId xmlns:p14="http://schemas.microsoft.com/office/powerpoint/2010/main" val="1691071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332656"/>
            <a:ext cx="6048672" cy="518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5504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latin typeface="Times New Roman" pitchFamily="18" charset="0"/>
                <a:cs typeface="Times New Roman" pitchFamily="18" charset="0"/>
              </a:rPr>
              <a:t>Fourth generation computers (1975-1984)</a:t>
            </a:r>
            <a:endParaRPr lang="en-GB"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435280" cy="5141168"/>
          </a:xfrm>
        </p:spPr>
        <p:txBody>
          <a:bodyPr>
            <a:normAutofit fontScale="92500"/>
          </a:bodyPr>
          <a:lstStyle/>
          <a:p>
            <a:r>
              <a:rPr lang="en-GB" dirty="0" smtClean="0">
                <a:latin typeface="Times New Roman" pitchFamily="18" charset="0"/>
                <a:cs typeface="Times New Roman" pitchFamily="18" charset="0"/>
              </a:rPr>
              <a:t>The microprocessor brought the fourth generation of computers, as thousands of integrated circuits were built onto a single silicon chip. </a:t>
            </a:r>
          </a:p>
          <a:p>
            <a:r>
              <a:rPr lang="en-GB" dirty="0" smtClean="0">
                <a:latin typeface="Times New Roman" pitchFamily="18" charset="0"/>
                <a:cs typeface="Times New Roman" pitchFamily="18" charset="0"/>
              </a:rPr>
              <a:t>The Intel 4004 chip, developed in 1971, located all the components of the computer. </a:t>
            </a:r>
          </a:p>
          <a:p>
            <a:r>
              <a:rPr lang="en-GB" dirty="0" smtClean="0">
                <a:latin typeface="Times New Roman" pitchFamily="18" charset="0"/>
                <a:cs typeface="Times New Roman" pitchFamily="18" charset="0"/>
              </a:rPr>
              <a:t>From the central processing unit and memory to input/output controls—on a single chip. </a:t>
            </a:r>
          </a:p>
          <a:p>
            <a:r>
              <a:rPr lang="en-GB" dirty="0" smtClean="0">
                <a:latin typeface="Times New Roman" pitchFamily="18" charset="0"/>
                <a:cs typeface="Times New Roman" pitchFamily="18" charset="0"/>
              </a:rPr>
              <a:t>Fourth generation computers also saw the development of GUIs, the mouse and handheld devices.</a:t>
            </a: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2344618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260648"/>
            <a:ext cx="8496944" cy="4525963"/>
          </a:xfrm>
        </p:spPr>
        <p:txBody>
          <a:bodyPr/>
          <a:lstStyle/>
          <a:p>
            <a:pPr marL="0" indent="0">
              <a:buNone/>
            </a:pPr>
            <a:r>
              <a:rPr lang="en-GB" dirty="0">
                <a:latin typeface="Times New Roman" pitchFamily="18" charset="0"/>
                <a:cs typeface="Times New Roman" pitchFamily="18" charset="0"/>
              </a:rPr>
              <a:t>The fourth generation computers started with the invention of Microprocessor. The Microprocessor contains thousands of ICs. The LSI (Large Scale Integration) circuit and VLSI (Very Large Scale Integration) circuit was designed.</a:t>
            </a:r>
          </a:p>
        </p:txBody>
      </p:sp>
    </p:spTree>
    <p:extLst>
      <p:ext uri="{BB962C8B-B14F-4D97-AF65-F5344CB8AC3E}">
        <p14:creationId xmlns:p14="http://schemas.microsoft.com/office/powerpoint/2010/main" val="2823499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pPr marL="0" indent="0" fontAlgn="base">
              <a:buNone/>
            </a:pPr>
            <a:r>
              <a:rPr lang="en-GB" b="1" dirty="0">
                <a:latin typeface="Times New Roman" pitchFamily="18" charset="0"/>
                <a:cs typeface="Times New Roman" pitchFamily="18" charset="0"/>
              </a:rPr>
              <a:t>Advantages :</a:t>
            </a:r>
          </a:p>
          <a:p>
            <a:pPr fontAlgn="base"/>
            <a:r>
              <a:rPr lang="en-GB" dirty="0">
                <a:latin typeface="Times New Roman" pitchFamily="18" charset="0"/>
                <a:cs typeface="Times New Roman" pitchFamily="18" charset="0"/>
              </a:rPr>
              <a:t>More powerful and reliable than previous generations.</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 Small in size</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 Fast processing power with less power consumption</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 Fan for heat discharging and thus to keep cold.</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 Cheapest among all generations</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 All types of High level languages can be used in this type of computers</a:t>
            </a:r>
          </a:p>
          <a:p>
            <a:endParaRPr lang="en-GB" dirty="0"/>
          </a:p>
        </p:txBody>
      </p:sp>
    </p:spTree>
    <p:extLst>
      <p:ext uri="{BB962C8B-B14F-4D97-AF65-F5344CB8AC3E}">
        <p14:creationId xmlns:p14="http://schemas.microsoft.com/office/powerpoint/2010/main" val="65465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r>
              <a:rPr lang="en-GB" dirty="0" smtClean="0"/>
              <a:t>What is Computer</a:t>
            </a:r>
            <a:endParaRPr lang="en-GB" dirty="0"/>
          </a:p>
        </p:txBody>
      </p:sp>
      <p:sp>
        <p:nvSpPr>
          <p:cNvPr id="3" name="Content Placeholder 2"/>
          <p:cNvSpPr>
            <a:spLocks noGrp="1"/>
          </p:cNvSpPr>
          <p:nvPr>
            <p:ph idx="1"/>
          </p:nvPr>
        </p:nvSpPr>
        <p:spPr>
          <a:xfrm>
            <a:off x="179512" y="692696"/>
            <a:ext cx="8640960" cy="5433467"/>
          </a:xfrm>
        </p:spPr>
        <p:txBody>
          <a:bodyPr/>
          <a:lstStyle/>
          <a:p>
            <a:r>
              <a:rPr lang="en-GB" dirty="0" smtClean="0"/>
              <a:t>The term computer has been borrowed from compute that means to calculate.</a:t>
            </a:r>
          </a:p>
          <a:p>
            <a:pPr marL="0" indent="0">
              <a:buNone/>
            </a:pPr>
            <a:endParaRPr lang="en-GB" dirty="0" smtClean="0"/>
          </a:p>
          <a:p>
            <a:r>
              <a:rPr lang="en-GB" dirty="0" smtClean="0"/>
              <a:t>Computer is an electronic device which is capable of receiving information (data) in a particular form and of performing a sequence of operations in accordance with a predetermined but variable set of procedural instructions (program) to produce a result in the form of information or signals. </a:t>
            </a:r>
            <a:endParaRPr lang="en-GB" dirty="0"/>
          </a:p>
        </p:txBody>
      </p:sp>
    </p:spTree>
    <p:extLst>
      <p:ext uri="{BB962C8B-B14F-4D97-AF65-F5344CB8AC3E}">
        <p14:creationId xmlns:p14="http://schemas.microsoft.com/office/powerpoint/2010/main" val="25489094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7264251"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8259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4638"/>
            <a:ext cx="8640960" cy="1143000"/>
          </a:xfrm>
        </p:spPr>
        <p:txBody>
          <a:bodyPr>
            <a:normAutofit fontScale="90000"/>
          </a:bodyPr>
          <a:lstStyle/>
          <a:p>
            <a:r>
              <a:rPr lang="en-GB" dirty="0" smtClean="0">
                <a:latin typeface="Times New Roman" pitchFamily="18" charset="0"/>
                <a:cs typeface="Times New Roman" pitchFamily="18" charset="0"/>
              </a:rPr>
              <a:t>Fifth generation computers (1984-1990)</a:t>
            </a:r>
            <a:endParaRPr lang="en-GB"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435280" cy="4525963"/>
          </a:xfrm>
        </p:spPr>
        <p:txBody>
          <a:bodyPr>
            <a:normAutofit fontScale="92500" lnSpcReduction="10000"/>
          </a:bodyPr>
          <a:lstStyle/>
          <a:p>
            <a:r>
              <a:rPr lang="en-GB" dirty="0" smtClean="0">
                <a:latin typeface="Times New Roman" pitchFamily="18" charset="0"/>
                <a:cs typeface="Times New Roman" pitchFamily="18" charset="0"/>
              </a:rPr>
              <a:t>Fifth generation computing devices, based on artificial intelligence. </a:t>
            </a:r>
          </a:p>
          <a:p>
            <a:r>
              <a:rPr lang="en-GB" dirty="0" smtClean="0">
                <a:latin typeface="Times New Roman" pitchFamily="18" charset="0"/>
                <a:cs typeface="Times New Roman" pitchFamily="18" charset="0"/>
              </a:rPr>
              <a:t>Are still in development, though there are some applications, such as voice recognition. </a:t>
            </a:r>
          </a:p>
          <a:p>
            <a:r>
              <a:rPr lang="en-GB" dirty="0" smtClean="0">
                <a:latin typeface="Times New Roman" pitchFamily="18" charset="0"/>
                <a:cs typeface="Times New Roman" pitchFamily="18" charset="0"/>
              </a:rPr>
              <a:t>The use of parallel processing and superconductors is helping to make artificial intelligence a reality. </a:t>
            </a:r>
          </a:p>
          <a:p>
            <a:r>
              <a:rPr lang="en-GB" dirty="0" smtClean="0">
                <a:latin typeface="Times New Roman" pitchFamily="18" charset="0"/>
                <a:cs typeface="Times New Roman" pitchFamily="18" charset="0"/>
              </a:rPr>
              <a:t>The goal of fifth-generation computing is to develop devices that respond to natural language input and are capable of learning and self-organization.</a:t>
            </a: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29482165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476672"/>
            <a:ext cx="864096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5404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Autofit/>
          </a:bodyPr>
          <a:lstStyle/>
          <a:p>
            <a:r>
              <a:rPr lang="en-GB" sz="2800" dirty="0"/>
              <a:t>First Generation (1940s-1950s): Vacuum tube-based computers</a:t>
            </a:r>
            <a:r>
              <a:rPr lang="en-GB" sz="2800" dirty="0" smtClean="0"/>
              <a:t>.</a:t>
            </a:r>
          </a:p>
          <a:p>
            <a:pPr marL="0" indent="0">
              <a:buNone/>
            </a:pPr>
            <a:endParaRPr lang="en-GB" sz="2800" dirty="0"/>
          </a:p>
          <a:p>
            <a:r>
              <a:rPr lang="en-GB" sz="2800" dirty="0"/>
              <a:t>Second Generation (1950s-1960s): Transistor-based computers, smaller and more reliable than vacuum tube computers</a:t>
            </a:r>
            <a:r>
              <a:rPr lang="en-GB" sz="2800" dirty="0" smtClean="0"/>
              <a:t>.</a:t>
            </a:r>
          </a:p>
          <a:p>
            <a:pPr marL="0" indent="0">
              <a:buNone/>
            </a:pPr>
            <a:endParaRPr lang="en-GB" sz="2800" dirty="0"/>
          </a:p>
          <a:p>
            <a:r>
              <a:rPr lang="en-GB" sz="2800" dirty="0"/>
              <a:t>Third Generation (1960s-1970s): Integrated circuits (ICs) replaced transistors, leading to more powerful and efficient computers</a:t>
            </a:r>
            <a:r>
              <a:rPr lang="en-GB" sz="2800" dirty="0" smtClean="0"/>
              <a:t>.</a:t>
            </a:r>
          </a:p>
          <a:p>
            <a:pPr marL="0" indent="0">
              <a:buNone/>
            </a:pPr>
            <a:endParaRPr lang="en-GB" sz="2800" dirty="0"/>
          </a:p>
          <a:p>
            <a:r>
              <a:rPr lang="en-GB" sz="2800" dirty="0"/>
              <a:t>Fourth Generation (1970s-1980s): Introduction of microprocessors, which further miniaturized and improved computer performance</a:t>
            </a:r>
            <a:r>
              <a:rPr lang="en-GB" sz="2800" dirty="0" smtClean="0"/>
              <a:t>.</a:t>
            </a:r>
          </a:p>
          <a:p>
            <a:pPr marL="0" indent="0">
              <a:buNone/>
            </a:pPr>
            <a:endParaRPr lang="en-GB" sz="2800" dirty="0"/>
          </a:p>
          <a:p>
            <a:endParaRPr lang="en-GB" sz="2800" dirty="0"/>
          </a:p>
        </p:txBody>
      </p:sp>
    </p:spTree>
    <p:extLst>
      <p:ext uri="{BB962C8B-B14F-4D97-AF65-F5344CB8AC3E}">
        <p14:creationId xmlns:p14="http://schemas.microsoft.com/office/powerpoint/2010/main" val="41689780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332656"/>
            <a:ext cx="8229600" cy="6408712"/>
          </a:xfrm>
        </p:spPr>
        <p:txBody>
          <a:bodyPr>
            <a:normAutofit/>
          </a:bodyPr>
          <a:lstStyle/>
          <a:p>
            <a:r>
              <a:rPr lang="en-GB" dirty="0"/>
              <a:t>Fifth Generation (1980s-1990s): Advancements in parallel processing, artificial intelligence, and high-level languages.</a:t>
            </a:r>
          </a:p>
          <a:p>
            <a:pPr marL="0" indent="0">
              <a:buNone/>
            </a:pPr>
            <a:endParaRPr lang="en-GB" dirty="0"/>
          </a:p>
          <a:p>
            <a:r>
              <a:rPr lang="en-GB" dirty="0"/>
              <a:t>Sixth Generation (1990s-present): Focus on parallel processing and integration of AI technologies.</a:t>
            </a:r>
          </a:p>
          <a:p>
            <a:pPr marL="0" indent="0">
              <a:buNone/>
            </a:pPr>
            <a:endParaRPr lang="en-GB" dirty="0"/>
          </a:p>
          <a:p>
            <a:r>
              <a:rPr lang="en-GB" dirty="0"/>
              <a:t>Seventh Generation (Present): Focus on cloud computing, mobile devices, and further advancements in AI and machine learning.</a:t>
            </a:r>
          </a:p>
          <a:p>
            <a:endParaRPr lang="en-GB" dirty="0"/>
          </a:p>
        </p:txBody>
      </p:sp>
    </p:spTree>
    <p:extLst>
      <p:ext uri="{BB962C8B-B14F-4D97-AF65-F5344CB8AC3E}">
        <p14:creationId xmlns:p14="http://schemas.microsoft.com/office/powerpoint/2010/main" val="37275244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pPr marL="0" indent="0">
              <a:buNone/>
            </a:pPr>
            <a:r>
              <a:rPr lang="en-GB" dirty="0">
                <a:solidFill>
                  <a:srgbClr val="FF0000"/>
                </a:solidFill>
              </a:rPr>
              <a:t>T</a:t>
            </a:r>
            <a:r>
              <a:rPr lang="en-GB" dirty="0" smtClean="0">
                <a:solidFill>
                  <a:srgbClr val="FF0000"/>
                </a:solidFill>
              </a:rPr>
              <a:t>he </a:t>
            </a:r>
            <a:r>
              <a:rPr lang="en-GB" dirty="0">
                <a:solidFill>
                  <a:srgbClr val="FF0000"/>
                </a:solidFill>
              </a:rPr>
              <a:t>generation of computer </a:t>
            </a:r>
            <a:r>
              <a:rPr lang="en-GB" dirty="0"/>
              <a:t>represents the broader stages of technological advancement in computer </a:t>
            </a:r>
            <a:r>
              <a:rPr lang="en-GB" dirty="0" smtClean="0"/>
              <a:t>history.</a:t>
            </a:r>
          </a:p>
          <a:p>
            <a:pPr marL="0" indent="0">
              <a:buNone/>
            </a:pPr>
            <a:endParaRPr lang="en-GB" dirty="0" smtClean="0"/>
          </a:p>
          <a:p>
            <a:pPr marL="0" indent="0">
              <a:buNone/>
            </a:pPr>
            <a:endParaRPr lang="en-GB" dirty="0"/>
          </a:p>
          <a:p>
            <a:pPr marL="0" indent="0">
              <a:buNone/>
            </a:pPr>
            <a:r>
              <a:rPr lang="en-GB" dirty="0" smtClean="0"/>
              <a:t>while </a:t>
            </a:r>
            <a:r>
              <a:rPr lang="en-GB" dirty="0"/>
              <a:t>the </a:t>
            </a:r>
            <a:r>
              <a:rPr lang="en-GB" dirty="0">
                <a:solidFill>
                  <a:srgbClr val="FF0000"/>
                </a:solidFill>
              </a:rPr>
              <a:t>generation of processor </a:t>
            </a:r>
            <a:r>
              <a:rPr lang="en-GB" dirty="0"/>
              <a:t>denotes the specific iterations or versions of a particular CPU family released by the manufacturer.</a:t>
            </a:r>
          </a:p>
        </p:txBody>
      </p:sp>
    </p:spTree>
    <p:extLst>
      <p:ext uri="{BB962C8B-B14F-4D97-AF65-F5344CB8AC3E}">
        <p14:creationId xmlns:p14="http://schemas.microsoft.com/office/powerpoint/2010/main" val="1858564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16632"/>
            <a:ext cx="7848872"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6237312"/>
            <a:ext cx="8208912" cy="646331"/>
          </a:xfrm>
          <a:prstGeom prst="rect">
            <a:avLst/>
          </a:prstGeom>
          <a:noFill/>
        </p:spPr>
        <p:txBody>
          <a:bodyPr wrap="square" rtlCol="0">
            <a:spAutoFit/>
          </a:bodyPr>
          <a:lstStyle/>
          <a:p>
            <a:r>
              <a:rPr lang="en-GB" dirty="0" err="1" smtClean="0"/>
              <a:t>Milimeter</a:t>
            </a:r>
            <a:r>
              <a:rPr lang="en-GB" dirty="0" smtClean="0"/>
              <a:t> scale sensors: These sensors are used to sense the data, process it and communicate also.</a:t>
            </a:r>
            <a:endParaRPr lang="en-GB" dirty="0"/>
          </a:p>
        </p:txBody>
      </p:sp>
    </p:spTree>
    <p:extLst>
      <p:ext uri="{BB962C8B-B14F-4D97-AF65-F5344CB8AC3E}">
        <p14:creationId xmlns:p14="http://schemas.microsoft.com/office/powerpoint/2010/main" val="4211575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pPr marL="0" indent="0">
              <a:buNone/>
            </a:pPr>
            <a:r>
              <a:rPr lang="en-GB" dirty="0" smtClean="0"/>
              <a:t>Future:</a:t>
            </a:r>
          </a:p>
          <a:p>
            <a:r>
              <a:rPr lang="en-GB" dirty="0" smtClean="0"/>
              <a:t>Large scale IOT based systems.</a:t>
            </a:r>
          </a:p>
          <a:p>
            <a:r>
              <a:rPr lang="en-GB" dirty="0" smtClean="0"/>
              <a:t>Wearable computing</a:t>
            </a:r>
          </a:p>
          <a:p>
            <a:r>
              <a:rPr lang="en-GB" dirty="0" smtClean="0"/>
              <a:t>Intelligent Objects.</a:t>
            </a:r>
            <a:endParaRPr lang="en-GB" dirty="0"/>
          </a:p>
        </p:txBody>
      </p:sp>
    </p:spTree>
    <p:extLst>
      <p:ext uri="{BB962C8B-B14F-4D97-AF65-F5344CB8AC3E}">
        <p14:creationId xmlns:p14="http://schemas.microsoft.com/office/powerpoint/2010/main" val="2484526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smtClean="0"/>
              <a:t>Evolution of PC form factors over the years</a:t>
            </a:r>
            <a:endParaRPr lang="en-GB" sz="4000" dirty="0"/>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44701"/>
            <a:ext cx="8280920" cy="450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7415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pPr marL="0" indent="0">
              <a:buNone/>
            </a:pPr>
            <a:r>
              <a:rPr lang="en-GB" dirty="0" smtClean="0"/>
              <a:t>Today’s</a:t>
            </a:r>
          </a:p>
          <a:p>
            <a:pPr marL="0" indent="0">
              <a:buNone/>
            </a:pPr>
            <a:endParaRPr lang="en-GB" dirty="0" smtClean="0"/>
          </a:p>
          <a:p>
            <a:r>
              <a:rPr lang="en-GB" dirty="0" smtClean="0"/>
              <a:t>Miniaturization in feature sizes of all parts.</a:t>
            </a:r>
          </a:p>
          <a:p>
            <a:r>
              <a:rPr lang="en-GB" dirty="0" smtClean="0"/>
              <a:t>Hard drive getting replaced by flash based memory devices.</a:t>
            </a:r>
          </a:p>
          <a:p>
            <a:r>
              <a:rPr lang="en-GB" dirty="0" smtClean="0"/>
              <a:t>Cooling is major issue.</a:t>
            </a:r>
            <a:endParaRPr lang="en-GB" dirty="0"/>
          </a:p>
        </p:txBody>
      </p:sp>
    </p:spTree>
    <p:extLst>
      <p:ext uri="{BB962C8B-B14F-4D97-AF65-F5344CB8AC3E}">
        <p14:creationId xmlns:p14="http://schemas.microsoft.com/office/powerpoint/2010/main" val="3628198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4001"/>
            <a:ext cx="8496944" cy="6408712"/>
          </a:xfrm>
        </p:spPr>
        <p:txBody>
          <a:bodyPr>
            <a:normAutofit/>
          </a:bodyPr>
          <a:lstStyle/>
          <a:p>
            <a:pPr marL="0" indent="0">
              <a:buNone/>
            </a:pPr>
            <a:r>
              <a:rPr lang="en-GB" dirty="0" smtClean="0">
                <a:solidFill>
                  <a:srgbClr val="C00000"/>
                </a:solidFill>
              </a:rPr>
              <a:t>Computer Organization:</a:t>
            </a:r>
          </a:p>
          <a:p>
            <a:pPr marL="0" indent="0">
              <a:buNone/>
            </a:pPr>
            <a:r>
              <a:rPr lang="en-GB" dirty="0" smtClean="0"/>
              <a:t>Design of components and functional blocks using which computer systems are built.</a:t>
            </a:r>
          </a:p>
          <a:p>
            <a:pPr marL="0" indent="0">
              <a:buNone/>
            </a:pPr>
            <a:r>
              <a:rPr lang="en-GB" sz="2600" dirty="0" err="1" smtClean="0">
                <a:solidFill>
                  <a:srgbClr val="FF0000"/>
                </a:solidFill>
              </a:rPr>
              <a:t>Analogy:</a:t>
            </a:r>
            <a:r>
              <a:rPr lang="en-GB" sz="2600" dirty="0" err="1" smtClean="0"/>
              <a:t>Civil</a:t>
            </a:r>
            <a:r>
              <a:rPr lang="en-GB" sz="2600" dirty="0" smtClean="0"/>
              <a:t> Engineer’s task during building construction(cement, bricks, iron rods, and other building materials).</a:t>
            </a:r>
          </a:p>
          <a:p>
            <a:pPr marL="0" indent="0">
              <a:buNone/>
            </a:pPr>
            <a:r>
              <a:rPr lang="en-GB" dirty="0" smtClean="0">
                <a:solidFill>
                  <a:srgbClr val="C00000"/>
                </a:solidFill>
              </a:rPr>
              <a:t>Computer Architecture:</a:t>
            </a:r>
          </a:p>
          <a:p>
            <a:pPr marL="0" indent="0">
              <a:buNone/>
            </a:pPr>
            <a:r>
              <a:rPr lang="en-GB" dirty="0" smtClean="0"/>
              <a:t>How to integrate these components to build a computer system to achieve a desired level of performance.</a:t>
            </a:r>
          </a:p>
          <a:p>
            <a:pPr marL="0" indent="0">
              <a:buNone/>
            </a:pPr>
            <a:r>
              <a:rPr lang="en-GB" sz="2600" dirty="0" err="1">
                <a:solidFill>
                  <a:srgbClr val="FF0000"/>
                </a:solidFill>
              </a:rPr>
              <a:t>Analogy:</a:t>
            </a:r>
            <a:r>
              <a:rPr lang="en-GB" sz="2600" dirty="0" err="1"/>
              <a:t>Architect’s</a:t>
            </a:r>
            <a:r>
              <a:rPr lang="en-GB" sz="2600" dirty="0"/>
              <a:t> task during the planning of building, layout, </a:t>
            </a:r>
            <a:r>
              <a:rPr lang="en-GB" sz="2600" dirty="0" err="1" smtClean="0"/>
              <a:t>floorplan</a:t>
            </a:r>
            <a:r>
              <a:rPr lang="en-GB" sz="2600" dirty="0" smtClean="0"/>
              <a:t>.</a:t>
            </a:r>
            <a:endParaRPr lang="en-GB" sz="2600" dirty="0"/>
          </a:p>
        </p:txBody>
      </p:sp>
    </p:spTree>
    <p:extLst>
      <p:ext uri="{BB962C8B-B14F-4D97-AF65-F5344CB8AC3E}">
        <p14:creationId xmlns:p14="http://schemas.microsoft.com/office/powerpoint/2010/main" val="4226472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labeled ASRock K7VT4A Pro Mainboard.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8352928" cy="598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2717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12968" cy="6552728"/>
          </a:xfrm>
        </p:spPr>
        <p:txBody>
          <a:bodyPr/>
          <a:lstStyle/>
          <a:p>
            <a:r>
              <a:rPr lang="en-GB" dirty="0"/>
              <a:t>A PCI slot is a built-in slot on a device that allows for the attachment of various hardware components such as network cards, modems, sound cards, disk controllers and other </a:t>
            </a:r>
            <a:r>
              <a:rPr lang="en-GB" dirty="0" smtClean="0"/>
              <a:t>peripherals.</a:t>
            </a:r>
          </a:p>
          <a:p>
            <a:r>
              <a:rPr lang="en-GB" dirty="0"/>
              <a:t>The CMOS battery powers your laptop's BIOS firmware, which is responsible for booting up your computer and configuring data flow. You can tell if your CMOS battery has died if your laptop has difficult booting up, if drivers disappear, and if your laptop's date and time are incorrect.</a:t>
            </a:r>
          </a:p>
        </p:txBody>
      </p:sp>
    </p:spTree>
    <p:extLst>
      <p:ext uri="{BB962C8B-B14F-4D97-AF65-F5344CB8AC3E}">
        <p14:creationId xmlns:p14="http://schemas.microsoft.com/office/powerpoint/2010/main" val="28121332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pPr marL="0" indent="0">
              <a:buNone/>
            </a:pPr>
            <a:endParaRPr lang="en-GB" dirty="0"/>
          </a:p>
          <a:p>
            <a:endParaRPr lang="en-GB" dirty="0"/>
          </a:p>
        </p:txBody>
      </p:sp>
      <p:sp>
        <p:nvSpPr>
          <p:cNvPr id="2" name="Rectangle 1"/>
          <p:cNvSpPr/>
          <p:nvPr/>
        </p:nvSpPr>
        <p:spPr>
          <a:xfrm>
            <a:off x="323528" y="889185"/>
            <a:ext cx="8928992" cy="2554545"/>
          </a:xfrm>
          <a:prstGeom prst="rect">
            <a:avLst/>
          </a:prstGeom>
        </p:spPr>
        <p:txBody>
          <a:bodyPr wrap="square">
            <a:spAutoFit/>
          </a:bodyPr>
          <a:lstStyle/>
          <a:p>
            <a:r>
              <a:rPr lang="en-GB" sz="3200" dirty="0">
                <a:latin typeface="Times New Roman" pitchFamily="18" charset="0"/>
                <a:cs typeface="Times New Roman" pitchFamily="18" charset="0"/>
              </a:rPr>
              <a:t>An Accelerated Graphics Port (AGP) is a point to point channel that is used for high-speed video output. </a:t>
            </a:r>
            <a:endParaRPr lang="en-GB" sz="3200" dirty="0" smtClean="0">
              <a:latin typeface="Times New Roman" pitchFamily="18" charset="0"/>
              <a:cs typeface="Times New Roman" pitchFamily="18" charset="0"/>
            </a:endParaRPr>
          </a:p>
          <a:p>
            <a:r>
              <a:rPr lang="en-GB" sz="3200" dirty="0" smtClean="0">
                <a:latin typeface="Times New Roman" pitchFamily="18" charset="0"/>
                <a:cs typeface="Times New Roman" pitchFamily="18" charset="0"/>
              </a:rPr>
              <a:t>This </a:t>
            </a:r>
            <a:r>
              <a:rPr lang="en-GB" sz="3200" dirty="0">
                <a:latin typeface="Times New Roman" pitchFamily="18" charset="0"/>
                <a:cs typeface="Times New Roman" pitchFamily="18" charset="0"/>
              </a:rPr>
              <a:t>port is used to connect graphic cards to a computer's motherboard.</a:t>
            </a:r>
          </a:p>
        </p:txBody>
      </p:sp>
    </p:spTree>
    <p:extLst>
      <p:ext uri="{BB962C8B-B14F-4D97-AF65-F5344CB8AC3E}">
        <p14:creationId xmlns:p14="http://schemas.microsoft.com/office/powerpoint/2010/main" val="15663786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imes New Roman" pitchFamily="18" charset="0"/>
                <a:cs typeface="Times New Roman" pitchFamily="18" charset="0"/>
              </a:rPr>
              <a:t>Von-Neumann Architecture</a:t>
            </a:r>
            <a:endParaRPr lang="en-GB"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GB" dirty="0"/>
          </a:p>
        </p:txBody>
      </p:sp>
      <p:pic>
        <p:nvPicPr>
          <p:cNvPr id="5122"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00807"/>
            <a:ext cx="7920880" cy="46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4716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579296" cy="5865515"/>
          </a:xfrm>
        </p:spPr>
        <p:txBody>
          <a:bodyPr>
            <a:normAutofit/>
          </a:bodyPr>
          <a:lstStyle/>
          <a:p>
            <a:r>
              <a:rPr lang="en-GB" b="1" dirty="0">
                <a:latin typeface="Times New Roman" pitchFamily="18" charset="0"/>
                <a:cs typeface="Times New Roman" pitchFamily="18" charset="0"/>
              </a:rPr>
              <a:t>Control Unit –</a:t>
            </a:r>
            <a:r>
              <a:rPr lang="en-GB" dirty="0">
                <a:latin typeface="Times New Roman" pitchFamily="18" charset="0"/>
                <a:cs typeface="Times New Roman" pitchFamily="18" charset="0"/>
              </a:rPr>
              <a:t> </a:t>
            </a:r>
            <a:r>
              <a:rPr lang="en-GB" dirty="0"/>
              <a:t/>
            </a:r>
            <a:br>
              <a:rPr lang="en-GB" dirty="0"/>
            </a:br>
            <a:r>
              <a:rPr lang="en-GB" dirty="0">
                <a:latin typeface="Times New Roman" pitchFamily="18" charset="0"/>
                <a:cs typeface="Times New Roman" pitchFamily="18" charset="0"/>
              </a:rPr>
              <a:t>A control unit (CU) handles all processor control signals. It directs all input and output flow, fetches code for instructions, and controls how data moves around the system</a:t>
            </a:r>
            <a:r>
              <a:rPr lang="en-GB" dirty="0"/>
              <a:t>. </a:t>
            </a:r>
            <a:endParaRPr lang="en-GB" dirty="0" smtClean="0"/>
          </a:p>
          <a:p>
            <a:r>
              <a:rPr lang="en-GB" b="1" dirty="0">
                <a:latin typeface="Times New Roman" pitchFamily="18" charset="0"/>
                <a:cs typeface="Times New Roman" pitchFamily="18" charset="0"/>
              </a:rPr>
              <a:t>Arithmetic and Logic Unit (ALU) –</a:t>
            </a:r>
            <a:r>
              <a:rPr lang="en-GB" dirty="0">
                <a:latin typeface="Times New Roman" pitchFamily="18" charset="0"/>
                <a:cs typeface="Times New Roman" pitchFamily="18" charset="0"/>
              </a:rPr>
              <a:t> </a:t>
            </a:r>
            <a:br>
              <a:rPr lang="en-GB" dirty="0">
                <a:latin typeface="Times New Roman" pitchFamily="18" charset="0"/>
                <a:cs typeface="Times New Roman" pitchFamily="18" charset="0"/>
              </a:rPr>
            </a:br>
            <a:r>
              <a:rPr lang="en-GB" dirty="0">
                <a:latin typeface="Times New Roman" pitchFamily="18" charset="0"/>
                <a:cs typeface="Times New Roman" pitchFamily="18" charset="0"/>
              </a:rPr>
              <a:t>The arithmetic logic unit is that part of the CPU that handles all the calculations the CPU may need, e.g. Addition, Subtraction, Comparisons. It performs Logical Operations, Bit Shifting Operations, and Arithmetic operations. </a:t>
            </a:r>
          </a:p>
          <a:p>
            <a:endParaRPr lang="en-GB" dirty="0"/>
          </a:p>
          <a:p>
            <a:endParaRPr lang="en-GB" dirty="0"/>
          </a:p>
        </p:txBody>
      </p:sp>
    </p:spTree>
    <p:extLst>
      <p:ext uri="{BB962C8B-B14F-4D97-AF65-F5344CB8AC3E}">
        <p14:creationId xmlns:p14="http://schemas.microsoft.com/office/powerpoint/2010/main" val="18746728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pPr marL="0" indent="0" algn="ctr">
              <a:buNone/>
            </a:pPr>
            <a:r>
              <a:rPr lang="en-GB" b="1" dirty="0" smtClean="0"/>
              <a:t>Inside Architecture of Processor</a:t>
            </a:r>
            <a:endParaRPr lang="en-GB" b="1"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836712"/>
            <a:ext cx="8568952" cy="60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18799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13690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52174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fontScale="70000" lnSpcReduction="20000"/>
          </a:bodyPr>
          <a:lstStyle/>
          <a:p>
            <a:pPr marL="0" indent="0" fontAlgn="base">
              <a:buNone/>
            </a:pPr>
            <a:r>
              <a:rPr lang="en-GB" b="1" dirty="0"/>
              <a:t>Main Memory Unit (Registers) –</a:t>
            </a:r>
            <a:r>
              <a:rPr lang="en-GB" dirty="0"/>
              <a:t> </a:t>
            </a:r>
            <a:endParaRPr lang="en-GB" dirty="0" smtClean="0"/>
          </a:p>
          <a:p>
            <a:pPr fontAlgn="base"/>
            <a:r>
              <a:rPr lang="en-GB" sz="3400" b="1" dirty="0" smtClean="0">
                <a:latin typeface="Times New Roman" pitchFamily="18" charset="0"/>
                <a:cs typeface="Times New Roman" pitchFamily="18" charset="0"/>
              </a:rPr>
              <a:t>Accumulator</a:t>
            </a:r>
            <a:r>
              <a:rPr lang="en-GB" sz="3400" b="1" dirty="0">
                <a:latin typeface="Times New Roman" pitchFamily="18" charset="0"/>
                <a:cs typeface="Times New Roman" pitchFamily="18" charset="0"/>
              </a:rPr>
              <a:t>:</a:t>
            </a:r>
            <a:r>
              <a:rPr lang="en-GB" sz="3400" dirty="0">
                <a:latin typeface="Times New Roman" pitchFamily="18" charset="0"/>
                <a:cs typeface="Times New Roman" pitchFamily="18" charset="0"/>
              </a:rPr>
              <a:t> Stores the results of calculations made by ALU. </a:t>
            </a:r>
          </a:p>
          <a:p>
            <a:pPr fontAlgn="base"/>
            <a:r>
              <a:rPr lang="en-GB" sz="3400" b="1" dirty="0">
                <a:latin typeface="Times New Roman" pitchFamily="18" charset="0"/>
                <a:cs typeface="Times New Roman" pitchFamily="18" charset="0"/>
              </a:rPr>
              <a:t>Program Counter (PC):</a:t>
            </a:r>
            <a:r>
              <a:rPr lang="en-GB" sz="3400" dirty="0">
                <a:latin typeface="Times New Roman" pitchFamily="18" charset="0"/>
                <a:cs typeface="Times New Roman" pitchFamily="18" charset="0"/>
              </a:rPr>
              <a:t> Keeps track of the memory location of the next instructions to be dealt with. The PC then passes this next address to Memory Address Register (MAR). </a:t>
            </a:r>
          </a:p>
          <a:p>
            <a:pPr fontAlgn="base"/>
            <a:r>
              <a:rPr lang="en-GB" sz="3400" b="1" dirty="0">
                <a:latin typeface="Times New Roman" pitchFamily="18" charset="0"/>
                <a:cs typeface="Times New Roman" pitchFamily="18" charset="0"/>
              </a:rPr>
              <a:t>Memory Address Register (MAR):</a:t>
            </a:r>
            <a:r>
              <a:rPr lang="en-GB" sz="3400" dirty="0">
                <a:latin typeface="Times New Roman" pitchFamily="18" charset="0"/>
                <a:cs typeface="Times New Roman" pitchFamily="18" charset="0"/>
              </a:rPr>
              <a:t> It stores the memory locations of instructions that need to be fetched from memory or stored into memory. </a:t>
            </a:r>
          </a:p>
          <a:p>
            <a:pPr fontAlgn="base"/>
            <a:r>
              <a:rPr lang="en-GB" sz="3400" b="1" dirty="0">
                <a:latin typeface="Times New Roman" pitchFamily="18" charset="0"/>
                <a:cs typeface="Times New Roman" pitchFamily="18" charset="0"/>
              </a:rPr>
              <a:t>Memory Data Register (MDR):</a:t>
            </a:r>
            <a:r>
              <a:rPr lang="en-GB" sz="3400" dirty="0">
                <a:latin typeface="Times New Roman" pitchFamily="18" charset="0"/>
                <a:cs typeface="Times New Roman" pitchFamily="18" charset="0"/>
              </a:rPr>
              <a:t> It stores instructions fetched from memory or any data that is to be transferred to, and stored in, memory. </a:t>
            </a:r>
          </a:p>
          <a:p>
            <a:pPr fontAlgn="base"/>
            <a:r>
              <a:rPr lang="en-GB" sz="3400" b="1" dirty="0">
                <a:latin typeface="Times New Roman" pitchFamily="18" charset="0"/>
                <a:cs typeface="Times New Roman" pitchFamily="18" charset="0"/>
              </a:rPr>
              <a:t>Current Instruction Register (CIR):</a:t>
            </a:r>
            <a:r>
              <a:rPr lang="en-GB" sz="3400" dirty="0">
                <a:latin typeface="Times New Roman" pitchFamily="18" charset="0"/>
                <a:cs typeface="Times New Roman" pitchFamily="18" charset="0"/>
              </a:rPr>
              <a:t> It stores the most recently fetched instructions while it is waiting to be coded and executed. </a:t>
            </a:r>
          </a:p>
          <a:p>
            <a:pPr fontAlgn="base"/>
            <a:r>
              <a:rPr lang="en-GB" sz="3400" b="1" dirty="0">
                <a:latin typeface="Times New Roman" pitchFamily="18" charset="0"/>
                <a:cs typeface="Times New Roman" pitchFamily="18" charset="0"/>
              </a:rPr>
              <a:t>Instruction Buffer Register (IBR):</a:t>
            </a:r>
            <a:r>
              <a:rPr lang="en-GB" sz="3400" dirty="0">
                <a:latin typeface="Times New Roman" pitchFamily="18" charset="0"/>
                <a:cs typeface="Times New Roman" pitchFamily="18" charset="0"/>
              </a:rPr>
              <a:t> The instruction that is not to be executed immediately is placed in the instruction buffer register IBR. </a:t>
            </a:r>
          </a:p>
          <a:p>
            <a:endParaRPr lang="en-GB" dirty="0"/>
          </a:p>
        </p:txBody>
      </p:sp>
    </p:spTree>
    <p:extLst>
      <p:ext uri="{BB962C8B-B14F-4D97-AF65-F5344CB8AC3E}">
        <p14:creationId xmlns:p14="http://schemas.microsoft.com/office/powerpoint/2010/main" val="224303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548680"/>
            <a:ext cx="7704856" cy="3723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73273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260649"/>
            <a:ext cx="8280919"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37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Computers</a:t>
            </a:r>
            <a:endParaRPr lang="en-GB" dirty="0"/>
          </a:p>
        </p:txBody>
      </p:sp>
      <p:sp>
        <p:nvSpPr>
          <p:cNvPr id="3" name="Content Placeholder 2"/>
          <p:cNvSpPr>
            <a:spLocks noGrp="1"/>
          </p:cNvSpPr>
          <p:nvPr>
            <p:ph idx="1"/>
          </p:nvPr>
        </p:nvSpPr>
        <p:spPr>
          <a:xfrm>
            <a:off x="457200" y="1600200"/>
            <a:ext cx="8291264" cy="4525963"/>
          </a:xfrm>
        </p:spPr>
        <p:txBody>
          <a:bodyPr/>
          <a:lstStyle/>
          <a:p>
            <a:r>
              <a:rPr lang="en-GB" dirty="0" smtClean="0"/>
              <a:t>Charles Babbage, an English mechanical engineer and polymath, originated the concept of a programmable computer.</a:t>
            </a:r>
          </a:p>
          <a:p>
            <a:pPr marL="0" indent="0">
              <a:buNone/>
            </a:pPr>
            <a:endParaRPr lang="en-GB" dirty="0"/>
          </a:p>
        </p:txBody>
      </p:sp>
    </p:spTree>
    <p:extLst>
      <p:ext uri="{BB962C8B-B14F-4D97-AF65-F5344CB8AC3E}">
        <p14:creationId xmlns:p14="http://schemas.microsoft.com/office/powerpoint/2010/main" val="12910099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937" y="260648"/>
            <a:ext cx="7858125" cy="547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1052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lnSpcReduction="10000"/>
          </a:bodyPr>
          <a:lstStyle/>
          <a:p>
            <a:pPr fontAlgn="base"/>
            <a:r>
              <a:rPr lang="en-GB" b="1" dirty="0"/>
              <a:t>Buses –</a:t>
            </a:r>
            <a:r>
              <a:rPr lang="en-GB" dirty="0"/>
              <a:t> Data is transmitted from one part of a computer to another, connecting all major internal components to the CPU and memory, by the means of Buses. Types: </a:t>
            </a:r>
          </a:p>
          <a:p>
            <a:pPr lvl="1" fontAlgn="base"/>
            <a:r>
              <a:rPr lang="en-GB" b="1" dirty="0"/>
              <a:t>Data Bus:</a:t>
            </a:r>
            <a:r>
              <a:rPr lang="en-GB" dirty="0"/>
              <a:t> It carries data among the memory unit, the I/O devices, and the processor. </a:t>
            </a:r>
          </a:p>
          <a:p>
            <a:pPr lvl="1" fontAlgn="base"/>
            <a:r>
              <a:rPr lang="en-GB" b="1" dirty="0"/>
              <a:t>Address Bus:</a:t>
            </a:r>
            <a:r>
              <a:rPr lang="en-GB" dirty="0"/>
              <a:t> It carries the address of data (not the actual data) between memory and processor. </a:t>
            </a:r>
          </a:p>
          <a:p>
            <a:pPr lvl="1" fontAlgn="base"/>
            <a:r>
              <a:rPr lang="en-GB" b="1" dirty="0"/>
              <a:t>Control Bus:</a:t>
            </a:r>
            <a:r>
              <a:rPr lang="en-GB" dirty="0"/>
              <a:t> It carries control commands from the CPU (and status signals from other devices) in order to control and coordinate all the activities within the computer. </a:t>
            </a:r>
          </a:p>
          <a:p>
            <a:endParaRPr lang="en-GB" dirty="0"/>
          </a:p>
        </p:txBody>
      </p:sp>
    </p:spTree>
    <p:extLst>
      <p:ext uri="{BB962C8B-B14F-4D97-AF65-F5344CB8AC3E}">
        <p14:creationId xmlns:p14="http://schemas.microsoft.com/office/powerpoint/2010/main" val="5904035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1400"/>
            <a:ext cx="8229600" cy="6297563"/>
          </a:xfrm>
        </p:spPr>
        <p:txBody>
          <a:bodyPr/>
          <a:lstStyle/>
          <a:p>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5" y="548680"/>
            <a:ext cx="7531292" cy="542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6872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latin typeface="Times New Roman" pitchFamily="18" charset="0"/>
                <a:cs typeface="Times New Roman" pitchFamily="18" charset="0"/>
              </a:rPr>
              <a:t>Computer Component</a:t>
            </a:r>
            <a:endParaRPr lang="en-GB" sz="4000"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7848872"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5429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435280" cy="5865515"/>
          </a:xfrm>
        </p:spPr>
        <p:txBody>
          <a:bodyPr/>
          <a:lstStyle/>
          <a:p>
            <a:pPr marL="0" indent="0">
              <a:buNone/>
            </a:pPr>
            <a:r>
              <a:rPr lang="en-GB" sz="4000" dirty="0">
                <a:latin typeface="Times New Roman" pitchFamily="18" charset="0"/>
                <a:cs typeface="Times New Roman" pitchFamily="18" charset="0"/>
              </a:rPr>
              <a:t>Input Unit</a:t>
            </a:r>
          </a:p>
          <a:p>
            <a:r>
              <a:rPr lang="en-GB" dirty="0">
                <a:latin typeface="Times New Roman" pitchFamily="18" charset="0"/>
                <a:cs typeface="Times New Roman" pitchFamily="18" charset="0"/>
              </a:rPr>
              <a:t>This unit contains devices with the help of which we enter data into the computer. This unit creates a link between the user and the computer. </a:t>
            </a:r>
            <a:endParaRPr lang="en-GB" dirty="0"/>
          </a:p>
        </p:txBody>
      </p:sp>
    </p:spTree>
    <p:extLst>
      <p:ext uri="{BB962C8B-B14F-4D97-AF65-F5344CB8AC3E}">
        <p14:creationId xmlns:p14="http://schemas.microsoft.com/office/powerpoint/2010/main" val="30149681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pPr marL="0" indent="0">
              <a:buNone/>
            </a:pPr>
            <a:r>
              <a:rPr lang="en-GB" sz="4300" b="1" dirty="0">
                <a:latin typeface="Times New Roman" pitchFamily="18" charset="0"/>
                <a:cs typeface="Times New Roman" pitchFamily="18" charset="0"/>
              </a:rPr>
              <a:t>CPU (Central Processing Unit)</a:t>
            </a:r>
          </a:p>
          <a:p>
            <a:r>
              <a:rPr lang="en-GB" dirty="0">
                <a:latin typeface="Times New Roman" pitchFamily="18" charset="0"/>
                <a:cs typeface="Times New Roman" pitchFamily="18" charset="0"/>
              </a:rPr>
              <a:t>CPU is considered as the brain of the computer. CPU performs all types of data processing operations. It stores data, intermediate results, and instructions (program). It controls the operation of all parts of the computer.</a:t>
            </a:r>
          </a:p>
          <a:p>
            <a:r>
              <a:rPr lang="en-GB" dirty="0">
                <a:latin typeface="Times New Roman" pitchFamily="18" charset="0"/>
                <a:cs typeface="Times New Roman" pitchFamily="18" charset="0"/>
              </a:rPr>
              <a:t>CPU itself has the following </a:t>
            </a:r>
            <a:r>
              <a:rPr lang="en-GB" dirty="0" smtClean="0">
                <a:latin typeface="Times New Roman" pitchFamily="18" charset="0"/>
                <a:cs typeface="Times New Roman" pitchFamily="18" charset="0"/>
              </a:rPr>
              <a:t>components </a:t>
            </a:r>
            <a:r>
              <a:rPr lang="en-GB" dirty="0">
                <a:latin typeface="Times New Roman" pitchFamily="18" charset="0"/>
                <a:cs typeface="Times New Roman" pitchFamily="18" charset="0"/>
              </a:rPr>
              <a:t>−</a:t>
            </a:r>
          </a:p>
          <a:p>
            <a:r>
              <a:rPr lang="en-GB" dirty="0">
                <a:latin typeface="Times New Roman" pitchFamily="18" charset="0"/>
                <a:cs typeface="Times New Roman" pitchFamily="18" charset="0"/>
              </a:rPr>
              <a:t>ALU (Arithmetic Logic Unit)</a:t>
            </a:r>
          </a:p>
          <a:p>
            <a:r>
              <a:rPr lang="en-GB" dirty="0" smtClean="0">
                <a:latin typeface="Times New Roman" pitchFamily="18" charset="0"/>
                <a:cs typeface="Times New Roman" pitchFamily="18" charset="0"/>
              </a:rPr>
              <a:t>Control </a:t>
            </a:r>
            <a:r>
              <a:rPr lang="en-GB" dirty="0">
                <a:latin typeface="Times New Roman" pitchFamily="18" charset="0"/>
                <a:cs typeface="Times New Roman" pitchFamily="18" charset="0"/>
              </a:rPr>
              <a:t>Unit</a:t>
            </a:r>
          </a:p>
          <a:p>
            <a:pPr marL="0" indent="0">
              <a:buNone/>
            </a:pPr>
            <a:endParaRPr lang="en-GB" dirty="0"/>
          </a:p>
        </p:txBody>
      </p:sp>
    </p:spTree>
    <p:extLst>
      <p:ext uri="{BB962C8B-B14F-4D97-AF65-F5344CB8AC3E}">
        <p14:creationId xmlns:p14="http://schemas.microsoft.com/office/powerpoint/2010/main" val="27746503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lstStyle/>
          <a:p>
            <a:pPr marL="0" indent="0">
              <a:buNone/>
            </a:pPr>
            <a:r>
              <a:rPr lang="en-GB" sz="4000" b="1" dirty="0">
                <a:latin typeface="Times New Roman" pitchFamily="18" charset="0"/>
                <a:cs typeface="Times New Roman" pitchFamily="18" charset="0"/>
              </a:rPr>
              <a:t>Output </a:t>
            </a:r>
            <a:r>
              <a:rPr lang="en-GB" sz="4000" b="1" dirty="0" smtClean="0">
                <a:latin typeface="Times New Roman" pitchFamily="18" charset="0"/>
                <a:cs typeface="Times New Roman" pitchFamily="18" charset="0"/>
              </a:rPr>
              <a:t>Unit</a:t>
            </a:r>
          </a:p>
          <a:p>
            <a:pPr marL="0" indent="0">
              <a:buNone/>
            </a:pPr>
            <a:r>
              <a:rPr lang="en-GB" dirty="0" smtClean="0">
                <a:latin typeface="Times New Roman" pitchFamily="18" charset="0"/>
                <a:cs typeface="Times New Roman" pitchFamily="18" charset="0"/>
              </a:rPr>
              <a:t>The </a:t>
            </a:r>
            <a:r>
              <a:rPr lang="en-GB" dirty="0">
                <a:latin typeface="Times New Roman" pitchFamily="18" charset="0"/>
                <a:cs typeface="Times New Roman" pitchFamily="18" charset="0"/>
              </a:rPr>
              <a:t>output unit consists of devices with the help of which we get the information from the computer. This unit is a link between the computer and the users.</a:t>
            </a:r>
          </a:p>
          <a:p>
            <a:pPr marL="0" indent="0">
              <a:buNone/>
            </a:pPr>
            <a:endParaRPr lang="en-GB" dirty="0"/>
          </a:p>
        </p:txBody>
      </p:sp>
    </p:spTree>
    <p:extLst>
      <p:ext uri="{BB962C8B-B14F-4D97-AF65-F5344CB8AC3E}">
        <p14:creationId xmlns:p14="http://schemas.microsoft.com/office/powerpoint/2010/main" val="1539437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8760"/>
            <a:ext cx="712879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98756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4665"/>
            <a:ext cx="828092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63120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28092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73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07288" cy="850106"/>
          </a:xfrm>
        </p:spPr>
        <p:txBody>
          <a:bodyPr>
            <a:normAutofit fontScale="90000"/>
          </a:bodyPr>
          <a:lstStyle/>
          <a:p>
            <a:r>
              <a:rPr lang="en-GB" dirty="0" smtClean="0">
                <a:latin typeface="Times New Roman" pitchFamily="18" charset="0"/>
                <a:cs typeface="Times New Roman" pitchFamily="18" charset="0"/>
              </a:rPr>
              <a:t>First generation computers (1940-1954)</a:t>
            </a:r>
            <a:endParaRPr lang="en-GB"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68760"/>
            <a:ext cx="8229600" cy="4857403"/>
          </a:xfrm>
        </p:spPr>
        <p:txBody>
          <a:bodyPr>
            <a:normAutofit fontScale="77500" lnSpcReduction="20000"/>
          </a:bodyPr>
          <a:lstStyle/>
          <a:p>
            <a:pPr marL="0" indent="0">
              <a:buNone/>
            </a:pPr>
            <a:endParaRPr lang="en-GB" dirty="0" smtClean="0"/>
          </a:p>
          <a:p>
            <a:r>
              <a:rPr lang="en-GB" dirty="0" smtClean="0"/>
              <a:t>The first generation computers used vacuum tubes for circuitry and magnetic drums for memory. </a:t>
            </a:r>
          </a:p>
          <a:p>
            <a:r>
              <a:rPr lang="en-GB" dirty="0" smtClean="0"/>
              <a:t>They were often enormous and taking up entire room. </a:t>
            </a:r>
          </a:p>
          <a:p>
            <a:r>
              <a:rPr lang="en-GB" dirty="0" smtClean="0"/>
              <a:t>First generation computers relied on machine language. </a:t>
            </a:r>
          </a:p>
          <a:p>
            <a:r>
              <a:rPr lang="en-GB" dirty="0" smtClean="0"/>
              <a:t>They were very expensive to operate and in addition to using a great deal of electricity, generated a lot of heat, which was often the cause of malfunctions. </a:t>
            </a:r>
          </a:p>
          <a:p>
            <a:r>
              <a:rPr lang="en-GB" dirty="0" smtClean="0"/>
              <a:t>The UNIVAC and ENIAC computers are examples of first-generation computing devices.</a:t>
            </a:r>
          </a:p>
          <a:p>
            <a:pPr marL="0" indent="0">
              <a:buNone/>
            </a:pPr>
            <a:r>
              <a:rPr lang="en-GB" dirty="0" smtClean="0">
                <a:solidFill>
                  <a:srgbClr val="FF0000"/>
                </a:solidFill>
              </a:rPr>
              <a:t>Note: Vacuum tube is a device that controls electric current between electrodes in an evacuated container in a tube.</a:t>
            </a:r>
            <a:endParaRPr lang="en-GB" dirty="0">
              <a:solidFill>
                <a:srgbClr val="FF0000"/>
              </a:solidFill>
            </a:endParaRPr>
          </a:p>
        </p:txBody>
      </p:sp>
    </p:spTree>
    <p:extLst>
      <p:ext uri="{BB962C8B-B14F-4D97-AF65-F5344CB8AC3E}">
        <p14:creationId xmlns:p14="http://schemas.microsoft.com/office/powerpoint/2010/main" val="20139900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latin typeface="Times New Roman" pitchFamily="18" charset="0"/>
                <a:cs typeface="Times New Roman" pitchFamily="18" charset="0"/>
              </a:rPr>
              <a:t>Bus Structure</a:t>
            </a:r>
            <a:endParaRPr lang="en-GB"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GB" dirty="0" smtClean="0">
                <a:latin typeface="Times New Roman" pitchFamily="18" charset="0"/>
                <a:cs typeface="Times New Roman" pitchFamily="18" charset="0"/>
              </a:rPr>
              <a:t>A Bus is said to be  </a:t>
            </a:r>
            <a:r>
              <a:rPr lang="en-GB" dirty="0">
                <a:latin typeface="Times New Roman" pitchFamily="18" charset="0"/>
                <a:cs typeface="Times New Roman" pitchFamily="18" charset="0"/>
              </a:rPr>
              <a:t>group of lines that serves as a connecting path for several devices </a:t>
            </a:r>
            <a:r>
              <a:rPr lang="en-GB" dirty="0" smtClean="0">
                <a:latin typeface="Times New Roman" pitchFamily="18" charset="0"/>
                <a:cs typeface="Times New Roman" pitchFamily="18" charset="0"/>
              </a:rPr>
              <a:t>.</a:t>
            </a:r>
          </a:p>
          <a:p>
            <a:pPr marL="0" indent="0">
              <a:buNone/>
            </a:pPr>
            <a:endParaRPr lang="en-GB" dirty="0" smtClean="0">
              <a:latin typeface="Times New Roman" pitchFamily="18" charset="0"/>
              <a:cs typeface="Times New Roman" pitchFamily="18" charset="0"/>
            </a:endParaRPr>
          </a:p>
          <a:p>
            <a:r>
              <a:rPr lang="en-GB" dirty="0" smtClean="0">
                <a:latin typeface="Times New Roman" pitchFamily="18" charset="0"/>
                <a:cs typeface="Times New Roman" pitchFamily="18" charset="0"/>
              </a:rPr>
              <a:t>In </a:t>
            </a:r>
            <a:r>
              <a:rPr lang="en-GB" dirty="0">
                <a:latin typeface="Times New Roman" pitchFamily="18" charset="0"/>
                <a:cs typeface="Times New Roman" pitchFamily="18" charset="0"/>
              </a:rPr>
              <a:t>addition to the lines that carry the data, the bus must have lines for address and control purposes.</a:t>
            </a:r>
            <a:endParaRPr lang="en-IN" dirty="0">
              <a:latin typeface="Times New Roman" pitchFamily="18" charset="0"/>
              <a:cs typeface="Times New Roman" pitchFamily="18" charset="0"/>
            </a:endParaRPr>
          </a:p>
          <a:p>
            <a:pPr marL="0" indent="0">
              <a:buNone/>
            </a:pPr>
            <a:r>
              <a:rPr lang="en-GB" dirty="0"/>
              <a:t/>
            </a:r>
            <a:br>
              <a:rPr lang="en-GB" dirty="0"/>
            </a:br>
            <a:endParaRPr lang="en-GB" dirty="0"/>
          </a:p>
        </p:txBody>
      </p:sp>
    </p:spTree>
    <p:extLst>
      <p:ext uri="{BB962C8B-B14F-4D97-AF65-F5344CB8AC3E}">
        <p14:creationId xmlns:p14="http://schemas.microsoft.com/office/powerpoint/2010/main" val="42445986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790" y="764704"/>
            <a:ext cx="8229600" cy="4525963"/>
          </a:xfrm>
        </p:spPr>
        <p:txBody>
          <a:bodyPr/>
          <a:lstStyle/>
          <a:p>
            <a:pPr marL="0" indent="0">
              <a:buNone/>
            </a:pP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0648"/>
            <a:ext cx="8712968" cy="59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5344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Bus Structure</a:t>
            </a:r>
            <a:endParaRPr lang="en-GB" dirty="0"/>
          </a:p>
        </p:txBody>
      </p:sp>
      <p:sp>
        <p:nvSpPr>
          <p:cNvPr id="3" name="Content Placeholder 2"/>
          <p:cNvSpPr>
            <a:spLocks noGrp="1"/>
          </p:cNvSpPr>
          <p:nvPr>
            <p:ph idx="1"/>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41449"/>
            <a:ext cx="7128792"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5160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a:bodyPr>
          <a:lstStyle/>
          <a:p>
            <a:r>
              <a:rPr lang="en-GB" sz="2800" dirty="0">
                <a:latin typeface="Times New Roman" pitchFamily="18" charset="0"/>
                <a:cs typeface="Times New Roman" pitchFamily="18" charset="0"/>
              </a:rPr>
              <a:t>In a single bus structure, one common bus is used to communicate between peripherals and microprocessors. It has disadvantages due to the use of one common bus. </a:t>
            </a:r>
            <a:endParaRPr lang="en-GB" sz="2800" dirty="0" smtClean="0">
              <a:latin typeface="Times New Roman" pitchFamily="18" charset="0"/>
              <a:cs typeface="Times New Roman" pitchFamily="18" charset="0"/>
            </a:endParaRPr>
          </a:p>
          <a:p>
            <a:r>
              <a:rPr lang="en-GB" sz="2800" dirty="0">
                <a:latin typeface="Times New Roman" pitchFamily="18" charset="0"/>
                <a:cs typeface="Times New Roman" pitchFamily="18" charset="0"/>
              </a:rPr>
              <a:t>Because the bus can be used for only one transfer at a time, </a:t>
            </a:r>
            <a:endParaRPr lang="en-GB" sz="2800" dirty="0" smtClean="0">
              <a:latin typeface="Times New Roman" pitchFamily="18" charset="0"/>
              <a:cs typeface="Times New Roman" pitchFamily="18" charset="0"/>
            </a:endParaRPr>
          </a:p>
          <a:p>
            <a:r>
              <a:rPr lang="en-GB" sz="2800" dirty="0" smtClean="0">
                <a:latin typeface="Times New Roman" pitchFamily="18" charset="0"/>
                <a:cs typeface="Times New Roman" pitchFamily="18" charset="0"/>
              </a:rPr>
              <a:t>only </a:t>
            </a:r>
            <a:r>
              <a:rPr lang="en-GB" sz="2800" dirty="0">
                <a:latin typeface="Times New Roman" pitchFamily="18" charset="0"/>
                <a:cs typeface="Times New Roman" pitchFamily="18" charset="0"/>
              </a:rPr>
              <a:t>two units can actively use the bus at any given time. </a:t>
            </a:r>
            <a:endParaRPr lang="en-GB" sz="2800" dirty="0" smtClean="0">
              <a:latin typeface="Times New Roman" pitchFamily="18" charset="0"/>
              <a:cs typeface="Times New Roman" pitchFamily="18" charset="0"/>
            </a:endParaRPr>
          </a:p>
          <a:p>
            <a:r>
              <a:rPr lang="en-GB" sz="2800" dirty="0" smtClean="0">
                <a:latin typeface="Times New Roman" pitchFamily="18" charset="0"/>
                <a:cs typeface="Times New Roman" pitchFamily="18" charset="0"/>
              </a:rPr>
              <a:t>Bus </a:t>
            </a:r>
            <a:r>
              <a:rPr lang="en-GB" sz="2800" dirty="0">
                <a:latin typeface="Times New Roman" pitchFamily="18" charset="0"/>
                <a:cs typeface="Times New Roman" pitchFamily="18" charset="0"/>
              </a:rPr>
              <a:t>control lines are used to arbitrate multiple requests for use of the bus. </a:t>
            </a:r>
            <a:endParaRPr lang="en-GB" sz="2800" dirty="0" smtClean="0">
              <a:latin typeface="Times New Roman" pitchFamily="18" charset="0"/>
              <a:cs typeface="Times New Roman" pitchFamily="18" charset="0"/>
            </a:endParaRPr>
          </a:p>
          <a:p>
            <a:r>
              <a:rPr lang="en-GB" sz="2800" dirty="0" smtClean="0">
                <a:latin typeface="Times New Roman" pitchFamily="18" charset="0"/>
                <a:cs typeface="Times New Roman" pitchFamily="18" charset="0"/>
              </a:rPr>
              <a:t>The </a:t>
            </a:r>
            <a:r>
              <a:rPr lang="en-GB" sz="2800" dirty="0">
                <a:latin typeface="Times New Roman" pitchFamily="18" charset="0"/>
                <a:cs typeface="Times New Roman" pitchFamily="18" charset="0"/>
              </a:rPr>
              <a:t>main virtue of the single-bus structure is its low cost and is flexibility for attaching peripheral" devices. </a:t>
            </a:r>
          </a:p>
        </p:txBody>
      </p:sp>
    </p:spTree>
    <p:extLst>
      <p:ext uri="{BB962C8B-B14F-4D97-AF65-F5344CB8AC3E}">
        <p14:creationId xmlns:p14="http://schemas.microsoft.com/office/powerpoint/2010/main" val="32709414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latin typeface="Times New Roman" pitchFamily="18" charset="0"/>
                <a:cs typeface="Times New Roman" pitchFamily="18" charset="0"/>
              </a:rPr>
              <a:t>Bus Structure with different buses</a:t>
            </a:r>
            <a:endParaRPr lang="en-GB"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24744"/>
            <a:ext cx="8136904" cy="5390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3892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6632"/>
            <a:ext cx="8532440"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5228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endParaRPr lang="en-GB" dirty="0" smtClean="0">
              <a:latin typeface="Times New Roman" pitchFamily="18" charset="0"/>
              <a:cs typeface="Times New Roman" pitchFamily="18" charset="0"/>
            </a:endParaRPr>
          </a:p>
          <a:p>
            <a:endParaRPr lang="en-GB" dirty="0">
              <a:latin typeface="Times New Roman" pitchFamily="18" charset="0"/>
              <a:cs typeface="Times New Roman" pitchFamily="18" charset="0"/>
            </a:endParaRPr>
          </a:p>
          <a:p>
            <a:r>
              <a:rPr lang="en-GB" dirty="0" smtClean="0">
                <a:latin typeface="Times New Roman" pitchFamily="18" charset="0"/>
                <a:cs typeface="Times New Roman" pitchFamily="18" charset="0"/>
              </a:rPr>
              <a:t>Systems </a:t>
            </a:r>
            <a:r>
              <a:rPr lang="en-GB" dirty="0">
                <a:latin typeface="Times New Roman" pitchFamily="18" charset="0"/>
                <a:cs typeface="Times New Roman" pitchFamily="18" charset="0"/>
              </a:rPr>
              <a:t>that contain multiple buses achieve more concurrency in operations by allowing two or more transfers to be carried out at the same time. </a:t>
            </a:r>
            <a:endParaRPr lang="en-GB" dirty="0" smtClean="0">
              <a:latin typeface="Times New Roman" pitchFamily="18" charset="0"/>
              <a:cs typeface="Times New Roman" pitchFamily="18" charset="0"/>
            </a:endParaRPr>
          </a:p>
          <a:p>
            <a:pPr marL="0" indent="0">
              <a:buNone/>
            </a:pPr>
            <a:endParaRPr lang="en-GB" dirty="0" smtClean="0">
              <a:latin typeface="Times New Roman" pitchFamily="18" charset="0"/>
              <a:cs typeface="Times New Roman" pitchFamily="18" charset="0"/>
            </a:endParaRPr>
          </a:p>
          <a:p>
            <a:r>
              <a:rPr lang="en-GB" dirty="0" smtClean="0">
                <a:latin typeface="Times New Roman" pitchFamily="18" charset="0"/>
                <a:cs typeface="Times New Roman" pitchFamily="18" charset="0"/>
              </a:rPr>
              <a:t>This </a:t>
            </a:r>
            <a:r>
              <a:rPr lang="en-GB" dirty="0">
                <a:latin typeface="Times New Roman" pitchFamily="18" charset="0"/>
                <a:cs typeface="Times New Roman" pitchFamily="18" charset="0"/>
              </a:rPr>
              <a:t>leads to better performance but at an increased cost.</a:t>
            </a:r>
          </a:p>
          <a:p>
            <a:endParaRPr lang="en-GB" dirty="0"/>
          </a:p>
        </p:txBody>
      </p:sp>
    </p:spTree>
    <p:extLst>
      <p:ext uri="{BB962C8B-B14F-4D97-AF65-F5344CB8AC3E}">
        <p14:creationId xmlns:p14="http://schemas.microsoft.com/office/powerpoint/2010/main" val="2876812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7848872" cy="5698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5333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2470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16633"/>
            <a:ext cx="8208911" cy="5760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076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b="1" dirty="0" smtClean="0"/>
              <a:t>Advantages</a:t>
            </a:r>
          </a:p>
          <a:p>
            <a:r>
              <a:rPr lang="en-GB" dirty="0" smtClean="0"/>
              <a:t>Vacuum </a:t>
            </a:r>
            <a:r>
              <a:rPr lang="en-GB" dirty="0"/>
              <a:t>tubes were the only electronic component available during those days.</a:t>
            </a:r>
            <a:r>
              <a:rPr lang="en-GB" dirty="0" smtClean="0"/>
              <a:t/>
            </a:r>
            <a:br>
              <a:rPr lang="en-GB" dirty="0" smtClean="0"/>
            </a:br>
            <a:r>
              <a:rPr lang="en-GB" dirty="0"/>
              <a:t>• Vacuum tube technology made possible to make electronic digital computers.</a:t>
            </a:r>
            <a:r>
              <a:rPr lang="en-GB" dirty="0" smtClean="0"/>
              <a:t/>
            </a:r>
            <a:br>
              <a:rPr lang="en-GB" dirty="0" smtClean="0"/>
            </a:br>
            <a:r>
              <a:rPr lang="en-GB" dirty="0"/>
              <a:t>• These computers could calculate </a:t>
            </a:r>
            <a:r>
              <a:rPr lang="en-GB" b="1" dirty="0"/>
              <a:t>data in millisecond.</a:t>
            </a:r>
            <a:endParaRPr lang="en-GB" dirty="0"/>
          </a:p>
        </p:txBody>
      </p:sp>
    </p:spTree>
    <p:extLst>
      <p:ext uri="{BB962C8B-B14F-4D97-AF65-F5344CB8AC3E}">
        <p14:creationId xmlns:p14="http://schemas.microsoft.com/office/powerpoint/2010/main" val="3125169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80" y="760447"/>
            <a:ext cx="5040560" cy="5836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1560" y="188640"/>
            <a:ext cx="7704856" cy="461665"/>
          </a:xfrm>
          <a:prstGeom prst="rect">
            <a:avLst/>
          </a:prstGeom>
          <a:noFill/>
        </p:spPr>
        <p:txBody>
          <a:bodyPr wrap="square" rtlCol="0">
            <a:spAutoFit/>
          </a:bodyPr>
          <a:lstStyle/>
          <a:p>
            <a:pPr algn="ctr"/>
            <a:r>
              <a:rPr lang="en-GB" sz="2400" b="1" dirty="0" smtClean="0"/>
              <a:t>Multiple Bus Architecture inside the processor</a:t>
            </a:r>
            <a:endParaRPr lang="en-GB" sz="2400" b="1" dirty="0"/>
          </a:p>
        </p:txBody>
      </p:sp>
    </p:spTree>
    <p:extLst>
      <p:ext uri="{BB962C8B-B14F-4D97-AF65-F5344CB8AC3E}">
        <p14:creationId xmlns:p14="http://schemas.microsoft.com/office/powerpoint/2010/main" val="1612189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latin typeface="Times New Roman" pitchFamily="18" charset="0"/>
                <a:cs typeface="Times New Roman" pitchFamily="18" charset="0"/>
              </a:rPr>
              <a:t>Signed and unsigned Numbers</a:t>
            </a:r>
            <a:endParaRPr lang="en-GB"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GB" dirty="0">
                <a:latin typeface="Times New Roman" pitchFamily="18" charset="0"/>
                <a:cs typeface="Times New Roman" pitchFamily="18" charset="0"/>
              </a:rPr>
              <a:t>Variables such as integers can be represent in two ways, i.e., signed and unsigned. </a:t>
            </a:r>
            <a:endParaRPr lang="en-GB" dirty="0" smtClean="0">
              <a:latin typeface="Times New Roman" pitchFamily="18" charset="0"/>
              <a:cs typeface="Times New Roman" pitchFamily="18" charset="0"/>
            </a:endParaRPr>
          </a:p>
          <a:p>
            <a:r>
              <a:rPr lang="en-GB" dirty="0" smtClean="0">
                <a:latin typeface="Times New Roman" pitchFamily="18" charset="0"/>
                <a:cs typeface="Times New Roman" pitchFamily="18" charset="0"/>
              </a:rPr>
              <a:t>Signed </a:t>
            </a:r>
            <a:r>
              <a:rPr lang="en-GB" dirty="0">
                <a:latin typeface="Times New Roman" pitchFamily="18" charset="0"/>
                <a:cs typeface="Times New Roman" pitchFamily="18" charset="0"/>
              </a:rPr>
              <a:t>numbers use sign flag or can be distinguish between negative values and positive values. </a:t>
            </a:r>
            <a:endParaRPr lang="en-GB" dirty="0" smtClean="0">
              <a:latin typeface="Times New Roman" pitchFamily="18" charset="0"/>
              <a:cs typeface="Times New Roman" pitchFamily="18" charset="0"/>
            </a:endParaRPr>
          </a:p>
          <a:p>
            <a:r>
              <a:rPr lang="en-GB" dirty="0" smtClean="0">
                <a:latin typeface="Times New Roman" pitchFamily="18" charset="0"/>
                <a:cs typeface="Times New Roman" pitchFamily="18" charset="0"/>
              </a:rPr>
              <a:t>Whereas </a:t>
            </a:r>
            <a:r>
              <a:rPr lang="en-GB" dirty="0">
                <a:latin typeface="Times New Roman" pitchFamily="18" charset="0"/>
                <a:cs typeface="Times New Roman" pitchFamily="18" charset="0"/>
              </a:rPr>
              <a:t>unsigned numbers stored only positive numbers but not negative numbers.</a:t>
            </a:r>
          </a:p>
        </p:txBody>
      </p:sp>
    </p:spTree>
    <p:extLst>
      <p:ext uri="{BB962C8B-B14F-4D97-AF65-F5344CB8AC3E}">
        <p14:creationId xmlns:p14="http://schemas.microsoft.com/office/powerpoint/2010/main" val="12622751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lstStyle/>
          <a:p>
            <a:r>
              <a:rPr lang="en-GB" dirty="0">
                <a:latin typeface="Times New Roman" pitchFamily="18" charset="0"/>
                <a:cs typeface="Times New Roman" pitchFamily="18" charset="0"/>
              </a:rPr>
              <a:t>We represent the positive numbers without adding any sign before them and the negative number with - (minus) sign before them. </a:t>
            </a:r>
            <a:endParaRPr lang="en-GB" dirty="0" smtClean="0">
              <a:latin typeface="Times New Roman" pitchFamily="18" charset="0"/>
              <a:cs typeface="Times New Roman" pitchFamily="18" charset="0"/>
            </a:endParaRPr>
          </a:p>
          <a:p>
            <a:pPr marL="0" indent="0">
              <a:buNone/>
            </a:pPr>
            <a:endParaRPr lang="en-GB" dirty="0" smtClean="0"/>
          </a:p>
          <a:p>
            <a:r>
              <a:rPr lang="en-GB" dirty="0" smtClean="0">
                <a:latin typeface="Times New Roman" pitchFamily="18" charset="0"/>
                <a:cs typeface="Times New Roman" pitchFamily="18" charset="0"/>
              </a:rPr>
              <a:t>But </a:t>
            </a:r>
            <a:r>
              <a:rPr lang="en-GB" dirty="0">
                <a:latin typeface="Times New Roman" pitchFamily="18" charset="0"/>
                <a:cs typeface="Times New Roman" pitchFamily="18" charset="0"/>
              </a:rPr>
              <a:t>in the digital system, it is not possible to use negative sign before them because the data is in binary form in digital computers. </a:t>
            </a:r>
            <a:endParaRPr lang="en-GB" dirty="0" smtClean="0">
              <a:latin typeface="Times New Roman" pitchFamily="18" charset="0"/>
              <a:cs typeface="Times New Roman" pitchFamily="18" charset="0"/>
            </a:endParaRPr>
          </a:p>
          <a:p>
            <a:pPr marL="0" indent="0">
              <a:buNone/>
            </a:pPr>
            <a:endParaRPr lang="en-GB" dirty="0" smtClean="0"/>
          </a:p>
          <a:p>
            <a:r>
              <a:rPr lang="en-GB" dirty="0" smtClean="0">
                <a:latin typeface="Times New Roman" pitchFamily="18" charset="0"/>
                <a:cs typeface="Times New Roman" pitchFamily="18" charset="0"/>
              </a:rPr>
              <a:t>For </a:t>
            </a:r>
            <a:r>
              <a:rPr lang="en-GB" dirty="0">
                <a:latin typeface="Times New Roman" pitchFamily="18" charset="0"/>
                <a:cs typeface="Times New Roman" pitchFamily="18" charset="0"/>
              </a:rPr>
              <a:t>representing the sign in binary numbers, we require a special notation.</a:t>
            </a:r>
          </a:p>
        </p:txBody>
      </p:sp>
    </p:spTree>
    <p:extLst>
      <p:ext uri="{BB962C8B-B14F-4D97-AF65-F5344CB8AC3E}">
        <p14:creationId xmlns:p14="http://schemas.microsoft.com/office/powerpoint/2010/main" val="41752476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lstStyle/>
          <a:p>
            <a:r>
              <a:rPr lang="en-GB" dirty="0">
                <a:latin typeface="Times New Roman" pitchFamily="18" charset="0"/>
                <a:cs typeface="Times New Roman" pitchFamily="18" charset="0"/>
              </a:rPr>
              <a:t>The signed numbers have a sign bit so that it can differentiate positive and negative integer numbers</a:t>
            </a:r>
            <a:r>
              <a:rPr lang="en-GB" dirty="0" smtClean="0">
                <a:latin typeface="Times New Roman" pitchFamily="18" charset="0"/>
                <a:cs typeface="Times New Roman" pitchFamily="18" charset="0"/>
              </a:rPr>
              <a:t>.</a:t>
            </a:r>
          </a:p>
          <a:p>
            <a:pPr marL="0" indent="0">
              <a:buNone/>
            </a:pPr>
            <a:endParaRPr lang="en-GB" dirty="0" smtClean="0">
              <a:latin typeface="Times New Roman" pitchFamily="18" charset="0"/>
              <a:cs typeface="Times New Roman" pitchFamily="18" charset="0"/>
            </a:endParaRPr>
          </a:p>
          <a:p>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The signed binary number technique has both the sign bit and the magnitude of the number. For representing the negative decimal number, the corresponding symbol in front of the binary number will be added.</a:t>
            </a:r>
          </a:p>
        </p:txBody>
      </p:sp>
    </p:spTree>
    <p:extLst>
      <p:ext uri="{BB962C8B-B14F-4D97-AF65-F5344CB8AC3E}">
        <p14:creationId xmlns:p14="http://schemas.microsoft.com/office/powerpoint/2010/main" val="11059617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fontScale="70000" lnSpcReduction="20000"/>
          </a:bodyPr>
          <a:lstStyle/>
          <a:p>
            <a:pPr marL="0" indent="0">
              <a:buNone/>
            </a:pPr>
            <a:r>
              <a:rPr lang="en-GB" sz="4000" dirty="0">
                <a:latin typeface="Times New Roman" pitchFamily="18" charset="0"/>
                <a:cs typeface="Times New Roman" pitchFamily="18" charset="0"/>
              </a:rPr>
              <a:t>There are the following types of representation of signed binary numbers</a:t>
            </a:r>
            <a:r>
              <a:rPr lang="en-GB" sz="4000" dirty="0" smtClean="0">
                <a:latin typeface="Times New Roman" pitchFamily="18" charset="0"/>
                <a:cs typeface="Times New Roman" pitchFamily="18" charset="0"/>
              </a:rPr>
              <a:t>:</a:t>
            </a:r>
          </a:p>
          <a:p>
            <a:pPr marL="0" indent="0">
              <a:buNone/>
            </a:pPr>
            <a:endParaRPr lang="en-GB" sz="4000" dirty="0" smtClean="0">
              <a:latin typeface="Times New Roman" pitchFamily="18" charset="0"/>
              <a:cs typeface="Times New Roman" pitchFamily="18" charset="0"/>
            </a:endParaRPr>
          </a:p>
          <a:p>
            <a:r>
              <a:rPr lang="en-GB" sz="4000" b="1" dirty="0">
                <a:latin typeface="Times New Roman" pitchFamily="18" charset="0"/>
                <a:cs typeface="Times New Roman" pitchFamily="18" charset="0"/>
              </a:rPr>
              <a:t>Sign-Magnitude form</a:t>
            </a:r>
            <a:r>
              <a:rPr lang="en-GB" sz="4000" dirty="0">
                <a:latin typeface="Times New Roman" pitchFamily="18" charset="0"/>
                <a:cs typeface="Times New Roman" pitchFamily="18" charset="0"/>
              </a:rPr>
              <a:t/>
            </a:r>
            <a:br>
              <a:rPr lang="en-GB" sz="4000" dirty="0">
                <a:latin typeface="Times New Roman" pitchFamily="18" charset="0"/>
                <a:cs typeface="Times New Roman" pitchFamily="18" charset="0"/>
              </a:rPr>
            </a:br>
            <a:r>
              <a:rPr lang="en-GB" sz="4000" dirty="0">
                <a:latin typeface="Times New Roman" pitchFamily="18" charset="0"/>
                <a:cs typeface="Times New Roman" pitchFamily="18" charset="0"/>
              </a:rPr>
              <a:t>In this form, a binary number has a bit for a sign symbol. If this bit is set to 1, the number will be negative else the number will be positive if it is set to 0. Apart from this sign-bit, the n-1 bits represent the magnitude of the </a:t>
            </a:r>
            <a:r>
              <a:rPr lang="en-GB" sz="4000">
                <a:latin typeface="Times New Roman" pitchFamily="18" charset="0"/>
                <a:cs typeface="Times New Roman" pitchFamily="18" charset="0"/>
              </a:rPr>
              <a:t>number</a:t>
            </a:r>
            <a:r>
              <a:rPr lang="en-GB" sz="4000" smtClean="0">
                <a:latin typeface="Times New Roman" pitchFamily="18" charset="0"/>
                <a:cs typeface="Times New Roman" pitchFamily="18" charset="0"/>
              </a:rPr>
              <a:t>.</a:t>
            </a:r>
          </a:p>
          <a:p>
            <a:pPr marL="0" indent="0">
              <a:buNone/>
            </a:pPr>
            <a:endParaRPr lang="en-GB" sz="4000" dirty="0">
              <a:latin typeface="Times New Roman" pitchFamily="18" charset="0"/>
              <a:cs typeface="Times New Roman" pitchFamily="18" charset="0"/>
            </a:endParaRPr>
          </a:p>
          <a:p>
            <a:r>
              <a:rPr lang="en-GB" sz="4000" b="1" dirty="0">
                <a:latin typeface="Times New Roman" pitchFamily="18" charset="0"/>
                <a:cs typeface="Times New Roman" pitchFamily="18" charset="0"/>
              </a:rPr>
              <a:t>1's Complement</a:t>
            </a:r>
            <a:r>
              <a:rPr lang="en-GB" sz="4000" dirty="0">
                <a:latin typeface="Times New Roman" pitchFamily="18" charset="0"/>
                <a:cs typeface="Times New Roman" pitchFamily="18" charset="0"/>
              </a:rPr>
              <a:t/>
            </a:r>
            <a:br>
              <a:rPr lang="en-GB" sz="4000" dirty="0">
                <a:latin typeface="Times New Roman" pitchFamily="18" charset="0"/>
                <a:cs typeface="Times New Roman" pitchFamily="18" charset="0"/>
              </a:rPr>
            </a:br>
            <a:r>
              <a:rPr lang="en-GB" sz="4000" dirty="0">
                <a:latin typeface="Times New Roman" pitchFamily="18" charset="0"/>
                <a:cs typeface="Times New Roman" pitchFamily="18" charset="0"/>
              </a:rPr>
              <a:t>By inverting each bit of a number, we can obtain the 1's complement of a number. The negative numbers can be represented in the form of 1's complement. In this form, the binary number also has an extra bit for sign representation as a sign-magnitude form.</a:t>
            </a:r>
          </a:p>
          <a:p>
            <a:pPr marL="0" indent="0">
              <a:buNone/>
            </a:pPr>
            <a:endParaRPr lang="en-GB" dirty="0"/>
          </a:p>
        </p:txBody>
      </p:sp>
    </p:spTree>
    <p:extLst>
      <p:ext uri="{BB962C8B-B14F-4D97-AF65-F5344CB8AC3E}">
        <p14:creationId xmlns:p14="http://schemas.microsoft.com/office/powerpoint/2010/main" val="38868483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GB" b="1" dirty="0"/>
              <a:t>2's Complement</a:t>
            </a:r>
            <a:r>
              <a:rPr lang="en-GB" dirty="0"/>
              <a:t/>
            </a:r>
            <a:br>
              <a:rPr lang="en-GB" dirty="0"/>
            </a:br>
            <a:r>
              <a:rPr lang="en-GB" dirty="0"/>
              <a:t>By inverting each bit of a number and adding plus 1 to its least significant bit, we can obtain the 2's complement of a number. The negative numbers can also be represented in the form of 2's complement. In this form, the binary number also has an extra bit for sign representation as a sign-magnitude form.</a:t>
            </a:r>
          </a:p>
          <a:p>
            <a:endParaRPr lang="en-GB" dirty="0"/>
          </a:p>
        </p:txBody>
      </p:sp>
    </p:spTree>
    <p:extLst>
      <p:ext uri="{BB962C8B-B14F-4D97-AF65-F5344CB8AC3E}">
        <p14:creationId xmlns:p14="http://schemas.microsoft.com/office/powerpoint/2010/main" val="13698794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sp>
        <p:nvSpPr>
          <p:cNvPr id="4" name="Rectangle 3"/>
          <p:cNvSpPr/>
          <p:nvPr/>
        </p:nvSpPr>
        <p:spPr>
          <a:xfrm>
            <a:off x="1043608" y="1844824"/>
            <a:ext cx="5544616" cy="34563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mejona.com/diagram/302099612Screenshot%20(8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446338"/>
            <a:ext cx="7458075"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4401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20688"/>
            <a:ext cx="6951861" cy="442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49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018"/>
          </a:xfrm>
        </p:spPr>
        <p:txBody>
          <a:bodyPr>
            <a:normAutofit fontScale="90000"/>
          </a:bodyPr>
          <a:lstStyle/>
          <a:p>
            <a:endParaRPr lang="en-GB" dirty="0"/>
          </a:p>
        </p:txBody>
      </p:sp>
      <p:sp>
        <p:nvSpPr>
          <p:cNvPr id="3" name="Content Placeholder 2"/>
          <p:cNvSpPr>
            <a:spLocks noGrp="1"/>
          </p:cNvSpPr>
          <p:nvPr>
            <p:ph idx="1"/>
          </p:nvPr>
        </p:nvSpPr>
        <p:spPr>
          <a:xfrm>
            <a:off x="457200" y="476672"/>
            <a:ext cx="8229600" cy="5649491"/>
          </a:xfrm>
        </p:spPr>
        <p:txBody>
          <a:bodyPr/>
          <a:lstStyle/>
          <a:p>
            <a:pPr marL="0" indent="0">
              <a:buNone/>
            </a:pPr>
            <a:r>
              <a:rPr lang="en-GB" dirty="0" smtClean="0"/>
              <a:t>Disadvantages</a:t>
            </a:r>
          </a:p>
          <a:p>
            <a:r>
              <a:rPr lang="en-GB" dirty="0"/>
              <a:t>The computers were very large in size.</a:t>
            </a:r>
            <a:r>
              <a:rPr lang="en-GB" dirty="0" smtClean="0"/>
              <a:t/>
            </a:r>
            <a:br>
              <a:rPr lang="en-GB" dirty="0" smtClean="0"/>
            </a:br>
            <a:r>
              <a:rPr lang="en-GB" dirty="0"/>
              <a:t>• They consumed a large amount of </a:t>
            </a:r>
            <a:r>
              <a:rPr lang="en-GB" b="1" dirty="0"/>
              <a:t>energy.</a:t>
            </a:r>
            <a:r>
              <a:rPr lang="en-GB" dirty="0" smtClean="0"/>
              <a:t/>
            </a:r>
            <a:br>
              <a:rPr lang="en-GB" dirty="0" smtClean="0"/>
            </a:br>
            <a:r>
              <a:rPr lang="en-GB" dirty="0"/>
              <a:t>• Non-portable.</a:t>
            </a:r>
            <a:r>
              <a:rPr lang="en-GB" dirty="0" smtClean="0"/>
              <a:t/>
            </a:r>
            <a:br>
              <a:rPr lang="en-GB" dirty="0" smtClean="0"/>
            </a:br>
            <a:r>
              <a:rPr lang="en-GB" dirty="0"/>
              <a:t>• Limited commercial use.</a:t>
            </a:r>
            <a:r>
              <a:rPr lang="en-GB" dirty="0" smtClean="0"/>
              <a:t/>
            </a:r>
            <a:br>
              <a:rPr lang="en-GB" dirty="0" smtClean="0"/>
            </a:br>
            <a:r>
              <a:rPr lang="en-GB" dirty="0"/>
              <a:t>• Very </a:t>
            </a:r>
            <a:r>
              <a:rPr lang="en-GB" b="1" dirty="0"/>
              <a:t>slow speed.</a:t>
            </a:r>
            <a:r>
              <a:rPr lang="en-GB" dirty="0" smtClean="0"/>
              <a:t/>
            </a:r>
            <a:br>
              <a:rPr lang="en-GB" dirty="0" smtClean="0"/>
            </a:br>
            <a:r>
              <a:rPr lang="en-GB" dirty="0"/>
              <a:t>• Used </a:t>
            </a:r>
            <a:r>
              <a:rPr lang="en-GB" b="1" dirty="0"/>
              <a:t>machine language only.</a:t>
            </a:r>
            <a:r>
              <a:rPr lang="en-GB" dirty="0" smtClean="0"/>
              <a:t/>
            </a:r>
            <a:br>
              <a:rPr lang="en-GB" dirty="0" smtClean="0"/>
            </a:br>
            <a:r>
              <a:rPr lang="en-GB" dirty="0"/>
              <a:t>• Used</a:t>
            </a:r>
            <a:r>
              <a:rPr lang="en-GB" b="1" dirty="0"/>
              <a:t> magnetic drums</a:t>
            </a:r>
            <a:r>
              <a:rPr lang="en-GB" dirty="0"/>
              <a:t> which provide very less </a:t>
            </a:r>
            <a:r>
              <a:rPr lang="en-GB" b="1" dirty="0"/>
              <a:t>data storage.</a:t>
            </a:r>
            <a:endParaRPr lang="en-GB" dirty="0"/>
          </a:p>
        </p:txBody>
      </p:sp>
    </p:spTree>
    <p:extLst>
      <p:ext uri="{BB962C8B-B14F-4D97-AF65-F5344CB8AC3E}">
        <p14:creationId xmlns:p14="http://schemas.microsoft.com/office/powerpoint/2010/main" val="4109714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rmAutofit fontScale="90000"/>
          </a:bodyPr>
          <a:lstStyle/>
          <a:p>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764705"/>
            <a:ext cx="4608511" cy="344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76057" y="620689"/>
            <a:ext cx="3672407" cy="359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89018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smtClean="0">
                <a:latin typeface="Times New Roman" pitchFamily="18" charset="0"/>
                <a:cs typeface="Times New Roman" pitchFamily="18" charset="0"/>
              </a:rPr>
              <a:t>Second generation computers (1955-1964</a:t>
            </a:r>
            <a:endParaRPr lang="en-GB"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marL="0" indent="0">
              <a:buNone/>
            </a:pPr>
            <a:r>
              <a:rPr lang="en-GB" dirty="0" smtClean="0"/>
              <a:t> </a:t>
            </a:r>
            <a:r>
              <a:rPr lang="en-GB" dirty="0" smtClean="0">
                <a:latin typeface="Times New Roman" pitchFamily="18" charset="0"/>
                <a:cs typeface="Times New Roman" pitchFamily="18" charset="0"/>
              </a:rPr>
              <a:t>• Transistors replaced vacuum tubes and ushered in the second generation of computers</a:t>
            </a:r>
          </a:p>
          <a:p>
            <a:pPr marL="0" indent="0">
              <a:buNone/>
            </a:pPr>
            <a:r>
              <a:rPr lang="en-GB" dirty="0" smtClean="0">
                <a:latin typeface="Times New Roman" pitchFamily="18" charset="0"/>
                <a:cs typeface="Times New Roman" pitchFamily="18" charset="0"/>
              </a:rPr>
              <a:t>• Second-generation computers moved from cryptic binary machine language to symbolic.</a:t>
            </a:r>
          </a:p>
          <a:p>
            <a:pPr marL="0" indent="0">
              <a:buNone/>
            </a:pPr>
            <a:r>
              <a:rPr lang="en-GB" dirty="0" smtClean="0">
                <a:latin typeface="Times New Roman" pitchFamily="18" charset="0"/>
                <a:cs typeface="Times New Roman" pitchFamily="18" charset="0"/>
              </a:rPr>
              <a:t>• High-level programming languages were also being developed at this time, such as early versions of COBOL and FORTRAN.</a:t>
            </a:r>
          </a:p>
          <a:p>
            <a:pPr marL="0" indent="0">
              <a:buNone/>
            </a:pPr>
            <a:r>
              <a:rPr lang="en-GB" dirty="0" smtClean="0">
                <a:latin typeface="Times New Roman" pitchFamily="18" charset="0"/>
                <a:cs typeface="Times New Roman" pitchFamily="18" charset="0"/>
              </a:rPr>
              <a:t> • These were also the first computers that stored their instructions in their memory.</a:t>
            </a: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3650394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1209</TotalTime>
  <Words>1372</Words>
  <Application>Microsoft Office PowerPoint</Application>
  <PresentationFormat>On-screen Show (4:3)</PresentationFormat>
  <Paragraphs>153</Paragraphs>
  <Slides>67</Slides>
  <Notes>0</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Computer Organization</vt:lpstr>
      <vt:lpstr>What is Computer</vt:lpstr>
      <vt:lpstr>PowerPoint Presentation</vt:lpstr>
      <vt:lpstr>History of Computers</vt:lpstr>
      <vt:lpstr>First generation computers (1940-1954)</vt:lpstr>
      <vt:lpstr>PowerPoint Presentation</vt:lpstr>
      <vt:lpstr>PowerPoint Presentation</vt:lpstr>
      <vt:lpstr>PowerPoint Presentation</vt:lpstr>
      <vt:lpstr>Second generation computers (1955-1964</vt:lpstr>
      <vt:lpstr>PowerPoint Presentation</vt:lpstr>
      <vt:lpstr>PowerPoint Presentation</vt:lpstr>
      <vt:lpstr>PowerPoint Presentation</vt:lpstr>
      <vt:lpstr>Third generation computers (1965-1974)</vt:lpstr>
      <vt:lpstr>PowerPoint Presentation</vt:lpstr>
      <vt:lpstr>PowerPoint Presentation</vt:lpstr>
      <vt:lpstr>PowerPoint Presentation</vt:lpstr>
      <vt:lpstr>Fourth generation computers (1975-1984)</vt:lpstr>
      <vt:lpstr>PowerPoint Presentation</vt:lpstr>
      <vt:lpstr>PowerPoint Presentation</vt:lpstr>
      <vt:lpstr>PowerPoint Presentation</vt:lpstr>
      <vt:lpstr>Fifth generation computers (1984-1990)</vt:lpstr>
      <vt:lpstr>PowerPoint Presentation</vt:lpstr>
      <vt:lpstr>PowerPoint Presentation</vt:lpstr>
      <vt:lpstr>PowerPoint Presentation</vt:lpstr>
      <vt:lpstr>PowerPoint Presentation</vt:lpstr>
      <vt:lpstr>PowerPoint Presentation</vt:lpstr>
      <vt:lpstr>PowerPoint Presentation</vt:lpstr>
      <vt:lpstr>Evolution of PC form factors over the years</vt:lpstr>
      <vt:lpstr>PowerPoint Presentation</vt:lpstr>
      <vt:lpstr>PowerPoint Presentation</vt:lpstr>
      <vt:lpstr>PowerPoint Presentation</vt:lpstr>
      <vt:lpstr>PowerPoint Presentation</vt:lpstr>
      <vt:lpstr>Von-Neumann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Component</vt:lpstr>
      <vt:lpstr>PowerPoint Presentation</vt:lpstr>
      <vt:lpstr>PowerPoint Presentation</vt:lpstr>
      <vt:lpstr>PowerPoint Presentation</vt:lpstr>
      <vt:lpstr>PowerPoint Presentation</vt:lpstr>
      <vt:lpstr>PowerPoint Presentation</vt:lpstr>
      <vt:lpstr>PowerPoint Presentation</vt:lpstr>
      <vt:lpstr>Bus Structure</vt:lpstr>
      <vt:lpstr>PowerPoint Presentation</vt:lpstr>
      <vt:lpstr>Single Bus Structure</vt:lpstr>
      <vt:lpstr>PowerPoint Presentation</vt:lpstr>
      <vt:lpstr>Bus Structure with different buses</vt:lpstr>
      <vt:lpstr>PowerPoint Presentation</vt:lpstr>
      <vt:lpstr>PowerPoint Presentation</vt:lpstr>
      <vt:lpstr>PowerPoint Presentation</vt:lpstr>
      <vt:lpstr>PowerPoint Presentation</vt:lpstr>
      <vt:lpstr>PowerPoint Presentation</vt:lpstr>
      <vt:lpstr>PowerPoint Presentation</vt:lpstr>
      <vt:lpstr>Signed and unsigned Numbers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dc:title>
  <dc:creator>Windows User</dc:creator>
  <cp:lastModifiedBy>Windows User</cp:lastModifiedBy>
  <cp:revision>52</cp:revision>
  <dcterms:created xsi:type="dcterms:W3CDTF">2022-08-22T00:24:37Z</dcterms:created>
  <dcterms:modified xsi:type="dcterms:W3CDTF">2024-07-05T09:52:13Z</dcterms:modified>
</cp:coreProperties>
</file>